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5"/>
  </p:sldMasterIdLst>
  <p:notesMasterIdLst>
    <p:notesMasterId r:id="rId47"/>
  </p:notesMasterIdLst>
  <p:sldIdLst>
    <p:sldId id="342" r:id="rId6"/>
    <p:sldId id="351" r:id="rId7"/>
    <p:sldId id="265" r:id="rId8"/>
    <p:sldId id="349" r:id="rId9"/>
    <p:sldId id="454" r:id="rId10"/>
    <p:sldId id="526" r:id="rId11"/>
    <p:sldId id="619" r:id="rId12"/>
    <p:sldId id="295" r:id="rId13"/>
    <p:sldId id="601" r:id="rId14"/>
    <p:sldId id="602" r:id="rId15"/>
    <p:sldId id="667" r:id="rId16"/>
    <p:sldId id="621" r:id="rId17"/>
    <p:sldId id="622" r:id="rId18"/>
    <p:sldId id="534" r:id="rId19"/>
    <p:sldId id="363" r:id="rId20"/>
    <p:sldId id="623" r:id="rId21"/>
    <p:sldId id="364" r:id="rId22"/>
    <p:sldId id="424" r:id="rId23"/>
    <p:sldId id="629" r:id="rId24"/>
    <p:sldId id="597" r:id="rId25"/>
    <p:sldId id="620" r:id="rId26"/>
    <p:sldId id="281" r:id="rId27"/>
    <p:sldId id="603" r:id="rId28"/>
    <p:sldId id="507" r:id="rId29"/>
    <p:sldId id="277" r:id="rId30"/>
    <p:sldId id="599" r:id="rId31"/>
    <p:sldId id="600" r:id="rId32"/>
    <p:sldId id="612" r:id="rId33"/>
    <p:sldId id="613" r:id="rId34"/>
    <p:sldId id="617" r:id="rId35"/>
    <p:sldId id="618" r:id="rId36"/>
    <p:sldId id="343" r:id="rId37"/>
    <p:sldId id="633" r:id="rId38"/>
    <p:sldId id="626" r:id="rId39"/>
    <p:sldId id="605" r:id="rId40"/>
    <p:sldId id="596" r:id="rId41"/>
    <p:sldId id="275" r:id="rId42"/>
    <p:sldId id="279" r:id="rId43"/>
    <p:sldId id="628" r:id="rId44"/>
    <p:sldId id="632" r:id="rId45"/>
    <p:sldId id="631" r:id="rId4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4" clrIdx="0">
    <p:extLst>
      <p:ext uri="{19B8F6BF-5375-455C-9EA6-DF929625EA0E}">
        <p15:presenceInfo xmlns:p15="http://schemas.microsoft.com/office/powerpoint/2012/main" userId="Administrator" providerId="None"/>
      </p:ext>
    </p:extLst>
  </p:cmAuthor>
  <p:cmAuthor id="2" name="Marnix van der Vat" initials="MvdV" lastIdx="0" clrIdx="1">
    <p:extLst>
      <p:ext uri="{19B8F6BF-5375-455C-9EA6-DF929625EA0E}">
        <p15:presenceInfo xmlns:p15="http://schemas.microsoft.com/office/powerpoint/2012/main" userId="S::Marnix.vanderVat@deltares.nl::bd2769ca-fa49-488f-8524-4aa0f13d8c25" providerId="AD"/>
      </p:ext>
    </p:extLst>
  </p:cmAuthor>
  <p:cmAuthor id="3" name="Femke Schasfoort" initials="FS" lastIdx="4" clrIdx="2">
    <p:extLst>
      <p:ext uri="{19B8F6BF-5375-455C-9EA6-DF929625EA0E}">
        <p15:presenceInfo xmlns:p15="http://schemas.microsoft.com/office/powerpoint/2012/main" userId="S::femke.schasfoort@deltares.nl::ec66a427-730b-440c-9bcf-5bd285bcecc5" providerId="AD"/>
      </p:ext>
    </p:extLst>
  </p:cmAuthor>
  <p:cmAuthor id="4" name="Kymo Slager" initials="KS" lastIdx="7" clrIdx="3">
    <p:extLst>
      <p:ext uri="{19B8F6BF-5375-455C-9EA6-DF929625EA0E}">
        <p15:presenceInfo xmlns:p15="http://schemas.microsoft.com/office/powerpoint/2012/main" userId="S::kymo.slager@deltares.nl::b08309dc-e43c-4647-bb77-58a00258116c" providerId="AD"/>
      </p:ext>
    </p:extLst>
  </p:cmAuthor>
  <p:cmAuthor id="5" name="Morsheda Begum" initials="MB" lastIdx="1" clrIdx="4">
    <p:extLst>
      <p:ext uri="{19B8F6BF-5375-455C-9EA6-DF929625EA0E}">
        <p15:presenceInfo xmlns:p15="http://schemas.microsoft.com/office/powerpoint/2012/main" userId="S::mbm_iwmbd.org#ext#@deltares.onmicrosoft.com::f7a50527-207c-4f0f-812a-50dbf8fb88b3" providerId="AD"/>
      </p:ext>
    </p:extLst>
  </p:cmAuthor>
  <p:cmAuthor id="6" name="shahadat hossain" initials="sh" lastIdx="2" clrIdx="5">
    <p:extLst>
      <p:ext uri="{19B8F6BF-5375-455C-9EA6-DF929625EA0E}">
        <p15:presenceInfo xmlns:p15="http://schemas.microsoft.com/office/powerpoint/2012/main" userId="3b354a2e75e606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001D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87" autoAdjust="0"/>
  </p:normalViewPr>
  <p:slideViewPr>
    <p:cSldViewPr snapToGrid="0">
      <p:cViewPr varScale="1">
        <p:scale>
          <a:sx n="60" d="100"/>
          <a:sy n="60" d="100"/>
        </p:scale>
        <p:origin x="816" y="44"/>
      </p:cViewPr>
      <p:guideLst>
        <p:guide orient="horz" pos="2273"/>
        <p:guide pos="3840"/>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0-08-03T16:59:19.500" idx="6">
    <p:pos x="10" y="10"/>
    <p:text>Maybe you can tell the story, but not use the animated version of this slide....to me it distracts a lot</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8A36D7-CC48-473D-A827-3355BE2F49CE}"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nl-NL"/>
        </a:p>
      </dgm:t>
    </dgm:pt>
    <dgm:pt modelId="{A63DB459-B561-45A2-8657-F23820FAB0F8}">
      <dgm:prSet phldrT="[Text]"/>
      <dgm:spPr/>
      <dgm:t>
        <a:bodyPr/>
        <a:lstStyle/>
        <a:p>
          <a:r>
            <a:rPr lang="en-US"/>
            <a:t>Maximum yield (Agricultural book 2011-2018)</a:t>
          </a:r>
          <a:endParaRPr lang="nl-NL"/>
        </a:p>
      </dgm:t>
    </dgm:pt>
    <dgm:pt modelId="{AD08115D-E647-4592-BC9F-803F71EF5DE8}" type="parTrans" cxnId="{487CF270-96E2-410C-A3C8-F788DA5B6A4E}">
      <dgm:prSet/>
      <dgm:spPr/>
      <dgm:t>
        <a:bodyPr/>
        <a:lstStyle/>
        <a:p>
          <a:endParaRPr lang="nl-NL"/>
        </a:p>
      </dgm:t>
    </dgm:pt>
    <dgm:pt modelId="{55D4E74D-6ED6-40BF-B042-5DE24B0573B3}" type="sibTrans" cxnId="{487CF270-96E2-410C-A3C8-F788DA5B6A4E}">
      <dgm:prSet/>
      <dgm:spPr/>
      <dgm:t>
        <a:bodyPr/>
        <a:lstStyle/>
        <a:p>
          <a:endParaRPr lang="nl-NL"/>
        </a:p>
      </dgm:t>
    </dgm:pt>
    <dgm:pt modelId="{2E029849-431F-49CD-8FB2-FF5DC968FA90}">
      <dgm:prSet phldrT="[Text]"/>
      <dgm:spPr/>
      <dgm:t>
        <a:bodyPr/>
        <a:lstStyle/>
        <a:p>
          <a:r>
            <a:rPr lang="en-US"/>
            <a:t>Drought damage</a:t>
          </a:r>
        </a:p>
        <a:p>
          <a:r>
            <a:rPr lang="en-US"/>
            <a:t>(total deficit water during growing period)</a:t>
          </a:r>
          <a:endParaRPr lang="nl-NL"/>
        </a:p>
      </dgm:t>
    </dgm:pt>
    <dgm:pt modelId="{AC8FF7C6-68D0-4253-A8C3-40F1AF62D68F}" type="parTrans" cxnId="{B9E9BEBF-5907-405F-AE8E-82709142B63C}">
      <dgm:prSet/>
      <dgm:spPr/>
      <dgm:t>
        <a:bodyPr/>
        <a:lstStyle/>
        <a:p>
          <a:endParaRPr lang="nl-NL"/>
        </a:p>
      </dgm:t>
    </dgm:pt>
    <dgm:pt modelId="{AAB08CDF-0959-4CAC-8619-27E68DDCF1B3}" type="sibTrans" cxnId="{B9E9BEBF-5907-405F-AE8E-82709142B63C}">
      <dgm:prSet/>
      <dgm:spPr/>
      <dgm:t>
        <a:bodyPr/>
        <a:lstStyle/>
        <a:p>
          <a:endParaRPr lang="nl-NL"/>
        </a:p>
      </dgm:t>
    </dgm:pt>
    <dgm:pt modelId="{D7702869-BD2B-4DE0-9CF9-0A4D29B8AAEA}">
      <dgm:prSet phldrT="[Text]"/>
      <dgm:spPr/>
      <dgm:t>
        <a:bodyPr/>
        <a:lstStyle/>
        <a:p>
          <a:r>
            <a:rPr lang="en-US"/>
            <a:t>Flood damage</a:t>
          </a:r>
        </a:p>
        <a:p>
          <a:r>
            <a:rPr lang="en-US"/>
            <a:t>(flood occurrences, </a:t>
          </a:r>
        </a:p>
        <a:p>
          <a:r>
            <a:rPr lang="en-US"/>
            <a:t>% submerged and duration)</a:t>
          </a:r>
          <a:endParaRPr lang="nl-NL"/>
        </a:p>
      </dgm:t>
    </dgm:pt>
    <dgm:pt modelId="{473FE478-EA2D-4999-9A43-8A8531943D43}" type="parTrans" cxnId="{0CCB8FFC-CE51-4BFB-B118-90913C2E071B}">
      <dgm:prSet/>
      <dgm:spPr/>
      <dgm:t>
        <a:bodyPr/>
        <a:lstStyle/>
        <a:p>
          <a:endParaRPr lang="nl-NL"/>
        </a:p>
      </dgm:t>
    </dgm:pt>
    <dgm:pt modelId="{1561987F-058C-4371-BDE9-4E3AA27B8309}" type="sibTrans" cxnId="{0CCB8FFC-CE51-4BFB-B118-90913C2E071B}">
      <dgm:prSet/>
      <dgm:spPr/>
      <dgm:t>
        <a:bodyPr/>
        <a:lstStyle/>
        <a:p>
          <a:endParaRPr lang="nl-NL"/>
        </a:p>
      </dgm:t>
    </dgm:pt>
    <dgm:pt modelId="{C974351F-40B7-4A4B-904A-05753C14C7E5}">
      <dgm:prSet phldrT="[Text]"/>
      <dgm:spPr/>
      <dgm:t>
        <a:bodyPr/>
        <a:lstStyle/>
        <a:p>
          <a:r>
            <a:rPr lang="en-US"/>
            <a:t>Actual yield </a:t>
          </a:r>
        </a:p>
        <a:p>
          <a:r>
            <a:rPr lang="en-US"/>
            <a:t>(</a:t>
          </a:r>
          <a:r>
            <a:rPr lang="en-US" err="1"/>
            <a:t>tonnes</a:t>
          </a:r>
          <a:r>
            <a:rPr lang="en-US"/>
            <a:t>, per crop, </a:t>
          </a:r>
          <a:r>
            <a:rPr lang="en-US" err="1"/>
            <a:t>upazila</a:t>
          </a:r>
          <a:r>
            <a:rPr lang="en-US"/>
            <a:t>)</a:t>
          </a:r>
          <a:endParaRPr lang="nl-NL"/>
        </a:p>
      </dgm:t>
    </dgm:pt>
    <dgm:pt modelId="{F473F2CB-266B-4473-AE07-55B981EDF182}" type="parTrans" cxnId="{3CB29749-5004-4640-8E40-DA1B4CAFA726}">
      <dgm:prSet/>
      <dgm:spPr/>
      <dgm:t>
        <a:bodyPr/>
        <a:lstStyle/>
        <a:p>
          <a:endParaRPr lang="nl-NL"/>
        </a:p>
      </dgm:t>
    </dgm:pt>
    <dgm:pt modelId="{BA64AD73-A4B7-45AD-A724-73B4D9D621F8}" type="sibTrans" cxnId="{3CB29749-5004-4640-8E40-DA1B4CAFA726}">
      <dgm:prSet/>
      <dgm:spPr/>
      <dgm:t>
        <a:bodyPr/>
        <a:lstStyle/>
        <a:p>
          <a:endParaRPr lang="nl-NL"/>
        </a:p>
      </dgm:t>
    </dgm:pt>
    <dgm:pt modelId="{DDC9F867-699A-4DD9-A5FA-5C5A2E30C4E9}" type="pres">
      <dgm:prSet presAssocID="{A28A36D7-CC48-473D-A827-3355BE2F49CE}" presName="linearFlow" presStyleCnt="0">
        <dgm:presLayoutVars>
          <dgm:resizeHandles val="exact"/>
        </dgm:presLayoutVars>
      </dgm:prSet>
      <dgm:spPr/>
    </dgm:pt>
    <dgm:pt modelId="{D90BC474-4EE7-485D-AA62-203D1F7EB52D}" type="pres">
      <dgm:prSet presAssocID="{A63DB459-B561-45A2-8657-F23820FAB0F8}" presName="node" presStyleLbl="node1" presStyleIdx="0" presStyleCnt="4">
        <dgm:presLayoutVars>
          <dgm:bulletEnabled val="1"/>
        </dgm:presLayoutVars>
      </dgm:prSet>
      <dgm:spPr/>
    </dgm:pt>
    <dgm:pt modelId="{04BA80C0-F147-420D-9479-637A7C7EA60D}" type="pres">
      <dgm:prSet presAssocID="{55D4E74D-6ED6-40BF-B042-5DE24B0573B3}" presName="sibTrans" presStyleLbl="sibTrans2D1" presStyleIdx="0" presStyleCnt="3"/>
      <dgm:spPr/>
    </dgm:pt>
    <dgm:pt modelId="{F25E4D16-9007-4A89-B065-628EABF1F6D7}" type="pres">
      <dgm:prSet presAssocID="{55D4E74D-6ED6-40BF-B042-5DE24B0573B3}" presName="connectorText" presStyleLbl="sibTrans2D1" presStyleIdx="0" presStyleCnt="3"/>
      <dgm:spPr/>
    </dgm:pt>
    <dgm:pt modelId="{96F8706D-9515-4CBD-8E57-6DF14592E4EC}" type="pres">
      <dgm:prSet presAssocID="{2E029849-431F-49CD-8FB2-FF5DC968FA90}" presName="node" presStyleLbl="node1" presStyleIdx="1" presStyleCnt="4">
        <dgm:presLayoutVars>
          <dgm:bulletEnabled val="1"/>
        </dgm:presLayoutVars>
      </dgm:prSet>
      <dgm:spPr/>
    </dgm:pt>
    <dgm:pt modelId="{F3741495-AAB1-424C-9EB7-FCC4163C05E4}" type="pres">
      <dgm:prSet presAssocID="{AAB08CDF-0959-4CAC-8619-27E68DDCF1B3}" presName="sibTrans" presStyleLbl="sibTrans2D1" presStyleIdx="1" presStyleCnt="3"/>
      <dgm:spPr/>
    </dgm:pt>
    <dgm:pt modelId="{85DDD117-5A61-4DC3-8F0F-0621DA5BD7B5}" type="pres">
      <dgm:prSet presAssocID="{AAB08CDF-0959-4CAC-8619-27E68DDCF1B3}" presName="connectorText" presStyleLbl="sibTrans2D1" presStyleIdx="1" presStyleCnt="3"/>
      <dgm:spPr/>
    </dgm:pt>
    <dgm:pt modelId="{47AB48EF-7B6E-421F-9E06-A8B7B429BB34}" type="pres">
      <dgm:prSet presAssocID="{D7702869-BD2B-4DE0-9CF9-0A4D29B8AAEA}" presName="node" presStyleLbl="node1" presStyleIdx="2" presStyleCnt="4">
        <dgm:presLayoutVars>
          <dgm:bulletEnabled val="1"/>
        </dgm:presLayoutVars>
      </dgm:prSet>
      <dgm:spPr/>
    </dgm:pt>
    <dgm:pt modelId="{97A71B99-BB83-49FB-B664-0841C5C7CF90}" type="pres">
      <dgm:prSet presAssocID="{1561987F-058C-4371-BDE9-4E3AA27B8309}" presName="sibTrans" presStyleLbl="sibTrans2D1" presStyleIdx="2" presStyleCnt="3"/>
      <dgm:spPr/>
    </dgm:pt>
    <dgm:pt modelId="{0CF321D2-08AB-4EF4-B19B-E8E4DDD7F1D7}" type="pres">
      <dgm:prSet presAssocID="{1561987F-058C-4371-BDE9-4E3AA27B8309}" presName="connectorText" presStyleLbl="sibTrans2D1" presStyleIdx="2" presStyleCnt="3"/>
      <dgm:spPr/>
    </dgm:pt>
    <dgm:pt modelId="{6856D8CB-658A-4113-8091-5394F5A66AF3}" type="pres">
      <dgm:prSet presAssocID="{C974351F-40B7-4A4B-904A-05753C14C7E5}" presName="node" presStyleLbl="node1" presStyleIdx="3" presStyleCnt="4">
        <dgm:presLayoutVars>
          <dgm:bulletEnabled val="1"/>
        </dgm:presLayoutVars>
      </dgm:prSet>
      <dgm:spPr/>
    </dgm:pt>
  </dgm:ptLst>
  <dgm:cxnLst>
    <dgm:cxn modelId="{C53ABC20-1601-4001-88BC-9CDB3D9A5375}" type="presOf" srcId="{55D4E74D-6ED6-40BF-B042-5DE24B0573B3}" destId="{04BA80C0-F147-420D-9479-637A7C7EA60D}" srcOrd="0" destOrd="0" presId="urn:microsoft.com/office/officeart/2005/8/layout/process2"/>
    <dgm:cxn modelId="{2233AD21-C30F-499C-A0DE-A80202331691}" type="presOf" srcId="{A28A36D7-CC48-473D-A827-3355BE2F49CE}" destId="{DDC9F867-699A-4DD9-A5FA-5C5A2E30C4E9}" srcOrd="0" destOrd="0" presId="urn:microsoft.com/office/officeart/2005/8/layout/process2"/>
    <dgm:cxn modelId="{4641B861-E5E0-4997-8A4A-BE43B07EA40F}" type="presOf" srcId="{AAB08CDF-0959-4CAC-8619-27E68DDCF1B3}" destId="{F3741495-AAB1-424C-9EB7-FCC4163C05E4}" srcOrd="0" destOrd="0" presId="urn:microsoft.com/office/officeart/2005/8/layout/process2"/>
    <dgm:cxn modelId="{6B007A49-D162-44E2-8E10-71F6D76FF68B}" type="presOf" srcId="{A63DB459-B561-45A2-8657-F23820FAB0F8}" destId="{D90BC474-4EE7-485D-AA62-203D1F7EB52D}" srcOrd="0" destOrd="0" presId="urn:microsoft.com/office/officeart/2005/8/layout/process2"/>
    <dgm:cxn modelId="{3CB29749-5004-4640-8E40-DA1B4CAFA726}" srcId="{A28A36D7-CC48-473D-A827-3355BE2F49CE}" destId="{C974351F-40B7-4A4B-904A-05753C14C7E5}" srcOrd="3" destOrd="0" parTransId="{F473F2CB-266B-4473-AE07-55B981EDF182}" sibTransId="{BA64AD73-A4B7-45AD-A724-73B4D9D621F8}"/>
    <dgm:cxn modelId="{487CF270-96E2-410C-A3C8-F788DA5B6A4E}" srcId="{A28A36D7-CC48-473D-A827-3355BE2F49CE}" destId="{A63DB459-B561-45A2-8657-F23820FAB0F8}" srcOrd="0" destOrd="0" parTransId="{AD08115D-E647-4592-BC9F-803F71EF5DE8}" sibTransId="{55D4E74D-6ED6-40BF-B042-5DE24B0573B3}"/>
    <dgm:cxn modelId="{B9E9BEBF-5907-405F-AE8E-82709142B63C}" srcId="{A28A36D7-CC48-473D-A827-3355BE2F49CE}" destId="{2E029849-431F-49CD-8FB2-FF5DC968FA90}" srcOrd="1" destOrd="0" parTransId="{AC8FF7C6-68D0-4253-A8C3-40F1AF62D68F}" sibTransId="{AAB08CDF-0959-4CAC-8619-27E68DDCF1B3}"/>
    <dgm:cxn modelId="{7CD2C2C4-A956-48EB-BBAE-CA9E7EE23ECF}" type="presOf" srcId="{1561987F-058C-4371-BDE9-4E3AA27B8309}" destId="{97A71B99-BB83-49FB-B664-0841C5C7CF90}" srcOrd="0" destOrd="0" presId="urn:microsoft.com/office/officeart/2005/8/layout/process2"/>
    <dgm:cxn modelId="{A0D4A9CD-D215-48BD-80B2-7B4086A1FC8F}" type="presOf" srcId="{AAB08CDF-0959-4CAC-8619-27E68DDCF1B3}" destId="{85DDD117-5A61-4DC3-8F0F-0621DA5BD7B5}" srcOrd="1" destOrd="0" presId="urn:microsoft.com/office/officeart/2005/8/layout/process2"/>
    <dgm:cxn modelId="{233E4BD0-8A31-4683-9C92-A8770B11052E}" type="presOf" srcId="{D7702869-BD2B-4DE0-9CF9-0A4D29B8AAEA}" destId="{47AB48EF-7B6E-421F-9E06-A8B7B429BB34}" srcOrd="0" destOrd="0" presId="urn:microsoft.com/office/officeart/2005/8/layout/process2"/>
    <dgm:cxn modelId="{6DEB41E3-5AEA-4702-97EC-E5C52686014C}" type="presOf" srcId="{C974351F-40B7-4A4B-904A-05753C14C7E5}" destId="{6856D8CB-658A-4113-8091-5394F5A66AF3}" srcOrd="0" destOrd="0" presId="urn:microsoft.com/office/officeart/2005/8/layout/process2"/>
    <dgm:cxn modelId="{7B1ACAE9-89E1-429D-B1C5-2B672D017885}" type="presOf" srcId="{1561987F-058C-4371-BDE9-4E3AA27B8309}" destId="{0CF321D2-08AB-4EF4-B19B-E8E4DDD7F1D7}" srcOrd="1" destOrd="0" presId="urn:microsoft.com/office/officeart/2005/8/layout/process2"/>
    <dgm:cxn modelId="{5DAE04ED-86F9-4222-B458-80A605715EC9}" type="presOf" srcId="{2E029849-431F-49CD-8FB2-FF5DC968FA90}" destId="{96F8706D-9515-4CBD-8E57-6DF14592E4EC}" srcOrd="0" destOrd="0" presId="urn:microsoft.com/office/officeart/2005/8/layout/process2"/>
    <dgm:cxn modelId="{0CCB8FFC-CE51-4BFB-B118-90913C2E071B}" srcId="{A28A36D7-CC48-473D-A827-3355BE2F49CE}" destId="{D7702869-BD2B-4DE0-9CF9-0A4D29B8AAEA}" srcOrd="2" destOrd="0" parTransId="{473FE478-EA2D-4999-9A43-8A8531943D43}" sibTransId="{1561987F-058C-4371-BDE9-4E3AA27B8309}"/>
    <dgm:cxn modelId="{0AE5CBFF-BA4E-4492-8B2D-20FA305C0E5E}" type="presOf" srcId="{55D4E74D-6ED6-40BF-B042-5DE24B0573B3}" destId="{F25E4D16-9007-4A89-B065-628EABF1F6D7}" srcOrd="1" destOrd="0" presId="urn:microsoft.com/office/officeart/2005/8/layout/process2"/>
    <dgm:cxn modelId="{A111A655-3A1B-4B36-9F10-881F68C289C0}" type="presParOf" srcId="{DDC9F867-699A-4DD9-A5FA-5C5A2E30C4E9}" destId="{D90BC474-4EE7-485D-AA62-203D1F7EB52D}" srcOrd="0" destOrd="0" presId="urn:microsoft.com/office/officeart/2005/8/layout/process2"/>
    <dgm:cxn modelId="{7AA70451-F91C-4E5A-8594-F328C7206B96}" type="presParOf" srcId="{DDC9F867-699A-4DD9-A5FA-5C5A2E30C4E9}" destId="{04BA80C0-F147-420D-9479-637A7C7EA60D}" srcOrd="1" destOrd="0" presId="urn:microsoft.com/office/officeart/2005/8/layout/process2"/>
    <dgm:cxn modelId="{38BFA323-0CEB-4BAF-91BB-C08F74A94D8C}" type="presParOf" srcId="{04BA80C0-F147-420D-9479-637A7C7EA60D}" destId="{F25E4D16-9007-4A89-B065-628EABF1F6D7}" srcOrd="0" destOrd="0" presId="urn:microsoft.com/office/officeart/2005/8/layout/process2"/>
    <dgm:cxn modelId="{47982412-790E-4F9D-8596-06531D18805A}" type="presParOf" srcId="{DDC9F867-699A-4DD9-A5FA-5C5A2E30C4E9}" destId="{96F8706D-9515-4CBD-8E57-6DF14592E4EC}" srcOrd="2" destOrd="0" presId="urn:microsoft.com/office/officeart/2005/8/layout/process2"/>
    <dgm:cxn modelId="{E383D71E-D142-46E1-806A-ED546FDD7739}" type="presParOf" srcId="{DDC9F867-699A-4DD9-A5FA-5C5A2E30C4E9}" destId="{F3741495-AAB1-424C-9EB7-FCC4163C05E4}" srcOrd="3" destOrd="0" presId="urn:microsoft.com/office/officeart/2005/8/layout/process2"/>
    <dgm:cxn modelId="{38DEE475-AF00-4B3D-9DA0-A189152DEB58}" type="presParOf" srcId="{F3741495-AAB1-424C-9EB7-FCC4163C05E4}" destId="{85DDD117-5A61-4DC3-8F0F-0621DA5BD7B5}" srcOrd="0" destOrd="0" presId="urn:microsoft.com/office/officeart/2005/8/layout/process2"/>
    <dgm:cxn modelId="{45CD996C-A45A-4BC4-8B9F-EF9C9463BF0A}" type="presParOf" srcId="{DDC9F867-699A-4DD9-A5FA-5C5A2E30C4E9}" destId="{47AB48EF-7B6E-421F-9E06-A8B7B429BB34}" srcOrd="4" destOrd="0" presId="urn:microsoft.com/office/officeart/2005/8/layout/process2"/>
    <dgm:cxn modelId="{0760EDB4-4201-4270-AF68-17B3EF845DB0}" type="presParOf" srcId="{DDC9F867-699A-4DD9-A5FA-5C5A2E30C4E9}" destId="{97A71B99-BB83-49FB-B664-0841C5C7CF90}" srcOrd="5" destOrd="0" presId="urn:microsoft.com/office/officeart/2005/8/layout/process2"/>
    <dgm:cxn modelId="{AC500433-6430-4352-87EE-945CD177909E}" type="presParOf" srcId="{97A71B99-BB83-49FB-B664-0841C5C7CF90}" destId="{0CF321D2-08AB-4EF4-B19B-E8E4DDD7F1D7}" srcOrd="0" destOrd="0" presId="urn:microsoft.com/office/officeart/2005/8/layout/process2"/>
    <dgm:cxn modelId="{748C0292-39C6-4AB8-8350-5A3400F4C6F5}" type="presParOf" srcId="{DDC9F867-699A-4DD9-A5FA-5C5A2E30C4E9}" destId="{6856D8CB-658A-4113-8091-5394F5A66AF3}"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D95B5-E870-41E0-941B-19C030ACA11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l-NL"/>
        </a:p>
      </dgm:t>
    </dgm:pt>
    <dgm:pt modelId="{C5F59333-469D-4DA7-818C-747F1962BDF6}">
      <dgm:prSet phldrT="[Text]"/>
      <dgm:spPr/>
      <dgm:t>
        <a:bodyPr/>
        <a:lstStyle/>
        <a:p>
          <a:r>
            <a:rPr lang="en-US" b="1"/>
            <a:t>FS composite indicator</a:t>
          </a:r>
        </a:p>
        <a:p>
          <a:r>
            <a:rPr lang="en-US"/>
            <a:t>ADESA</a:t>
          </a:r>
          <a:endParaRPr lang="nl-NL"/>
        </a:p>
      </dgm:t>
    </dgm:pt>
    <dgm:pt modelId="{5EF4D774-EBC1-4EBB-8550-BF4BEA8784CC}" type="parTrans" cxnId="{86084B5C-8D72-4109-80D4-B98852214E32}">
      <dgm:prSet/>
      <dgm:spPr/>
      <dgm:t>
        <a:bodyPr/>
        <a:lstStyle/>
        <a:p>
          <a:endParaRPr lang="nl-NL"/>
        </a:p>
      </dgm:t>
    </dgm:pt>
    <dgm:pt modelId="{E8317D06-8492-41FB-8D8D-D66BE5A0A6BA}" type="sibTrans" cxnId="{86084B5C-8D72-4109-80D4-B98852214E32}">
      <dgm:prSet/>
      <dgm:spPr/>
      <dgm:t>
        <a:bodyPr/>
        <a:lstStyle/>
        <a:p>
          <a:endParaRPr lang="nl-NL"/>
        </a:p>
      </dgm:t>
    </dgm:pt>
    <dgm:pt modelId="{A5C760F0-51D0-4D2F-821D-31F850EA8F19}" type="asst">
      <dgm:prSet phldrT="[Text]"/>
      <dgm:spPr/>
      <dgm:t>
        <a:bodyPr/>
        <a:lstStyle/>
        <a:p>
          <a:r>
            <a:rPr lang="en-US" b="1"/>
            <a:t>Food Stability</a:t>
          </a:r>
        </a:p>
        <a:p>
          <a:r>
            <a:rPr lang="en-US"/>
            <a:t>(flood and drought disaster, included in rice &amp; wheat)</a:t>
          </a:r>
          <a:endParaRPr lang="nl-NL"/>
        </a:p>
      </dgm:t>
    </dgm:pt>
    <dgm:pt modelId="{8D5DECBF-5587-43FD-B083-776F6A9E30C5}" type="parTrans" cxnId="{6D296160-BDCD-40E9-9CD5-A5F536FBDABC}">
      <dgm:prSet/>
      <dgm:spPr/>
      <dgm:t>
        <a:bodyPr/>
        <a:lstStyle/>
        <a:p>
          <a:endParaRPr lang="nl-NL"/>
        </a:p>
      </dgm:t>
    </dgm:pt>
    <dgm:pt modelId="{26BC8D70-447F-4B64-B0DE-E81305FABD21}" type="sibTrans" cxnId="{6D296160-BDCD-40E9-9CD5-A5F536FBDABC}">
      <dgm:prSet/>
      <dgm:spPr/>
      <dgm:t>
        <a:bodyPr/>
        <a:lstStyle/>
        <a:p>
          <a:endParaRPr lang="nl-NL"/>
        </a:p>
      </dgm:t>
    </dgm:pt>
    <dgm:pt modelId="{BB264B3D-7286-4EC9-A79A-AAE1A7A5674E}">
      <dgm:prSet phldrT="[Text]"/>
      <dgm:spPr/>
      <dgm:t>
        <a:bodyPr/>
        <a:lstStyle/>
        <a:p>
          <a:r>
            <a:rPr lang="en-US" b="1"/>
            <a:t>Food Availability</a:t>
          </a:r>
        </a:p>
        <a:p>
          <a:r>
            <a:rPr lang="nl-NL"/>
            <a:t>(</a:t>
          </a:r>
          <a:r>
            <a:rPr lang="nl-NL" err="1"/>
            <a:t>total</a:t>
          </a:r>
          <a:r>
            <a:rPr lang="nl-NL"/>
            <a:t> </a:t>
          </a:r>
          <a:r>
            <a:rPr lang="nl-NL" err="1"/>
            <a:t>supply</a:t>
          </a:r>
          <a:r>
            <a:rPr lang="nl-NL"/>
            <a:t>)</a:t>
          </a:r>
        </a:p>
      </dgm:t>
    </dgm:pt>
    <dgm:pt modelId="{B18B72FD-3F83-41A0-AD1A-4054E0910A44}" type="parTrans" cxnId="{5CAB8872-CCA1-42AC-98A1-CB4C86670E3E}">
      <dgm:prSet/>
      <dgm:spPr/>
      <dgm:t>
        <a:bodyPr/>
        <a:lstStyle/>
        <a:p>
          <a:endParaRPr lang="nl-NL"/>
        </a:p>
      </dgm:t>
    </dgm:pt>
    <dgm:pt modelId="{F41A041E-F96C-4700-B406-F52B77693961}" type="sibTrans" cxnId="{5CAB8872-CCA1-42AC-98A1-CB4C86670E3E}">
      <dgm:prSet/>
      <dgm:spPr/>
      <dgm:t>
        <a:bodyPr/>
        <a:lstStyle/>
        <a:p>
          <a:endParaRPr lang="nl-NL"/>
        </a:p>
      </dgm:t>
    </dgm:pt>
    <dgm:pt modelId="{61171EB8-0133-4B36-B98C-AB0630F0EB73}">
      <dgm:prSet phldrT="[Text]"/>
      <dgm:spPr/>
      <dgm:t>
        <a:bodyPr/>
        <a:lstStyle/>
        <a:p>
          <a:r>
            <a:rPr lang="en-US" b="1"/>
            <a:t>Food Accessibility</a:t>
          </a:r>
        </a:p>
        <a:p>
          <a:r>
            <a:rPr lang="en-US"/>
            <a:t>(income)</a:t>
          </a:r>
          <a:endParaRPr lang="nl-NL"/>
        </a:p>
      </dgm:t>
    </dgm:pt>
    <dgm:pt modelId="{7674B4A7-9079-41AA-9BCC-FD0F05EE31EE}" type="parTrans" cxnId="{ABD38A9F-5857-4B98-887E-DDE15C59B671}">
      <dgm:prSet/>
      <dgm:spPr/>
      <dgm:t>
        <a:bodyPr/>
        <a:lstStyle/>
        <a:p>
          <a:endParaRPr lang="nl-NL"/>
        </a:p>
      </dgm:t>
    </dgm:pt>
    <dgm:pt modelId="{2279D536-BBEC-41D2-967C-D76B46B5E766}" type="sibTrans" cxnId="{ABD38A9F-5857-4B98-887E-DDE15C59B671}">
      <dgm:prSet/>
      <dgm:spPr/>
      <dgm:t>
        <a:bodyPr/>
        <a:lstStyle/>
        <a:p>
          <a:endParaRPr lang="nl-NL"/>
        </a:p>
      </dgm:t>
    </dgm:pt>
    <dgm:pt modelId="{6FBAA486-2211-42FD-B5FF-12D76BDCB0F6}">
      <dgm:prSet phldrT="[Text]"/>
      <dgm:spPr/>
      <dgm:t>
        <a:bodyPr/>
        <a:lstStyle/>
        <a:p>
          <a:r>
            <a:rPr lang="en-US" b="1"/>
            <a:t>Food Utilization</a:t>
          </a:r>
          <a:endParaRPr lang="nl-NL" b="1"/>
        </a:p>
      </dgm:t>
    </dgm:pt>
    <dgm:pt modelId="{1222431F-1E3B-4CB9-9E71-6EB8E0D798B3}" type="parTrans" cxnId="{9E8D3759-7BF7-476E-80EE-10BC3E7F46EC}">
      <dgm:prSet/>
      <dgm:spPr/>
      <dgm:t>
        <a:bodyPr/>
        <a:lstStyle/>
        <a:p>
          <a:endParaRPr lang="nl-NL"/>
        </a:p>
      </dgm:t>
    </dgm:pt>
    <dgm:pt modelId="{5098D7D2-E836-4F21-9BB5-0525EEE62A9A}" type="sibTrans" cxnId="{9E8D3759-7BF7-476E-80EE-10BC3E7F46EC}">
      <dgm:prSet/>
      <dgm:spPr/>
      <dgm:t>
        <a:bodyPr/>
        <a:lstStyle/>
        <a:p>
          <a:endParaRPr lang="nl-NL"/>
        </a:p>
      </dgm:t>
    </dgm:pt>
    <dgm:pt modelId="{2F76ABBE-5888-4B2F-A02F-7DA49E4DB785}" type="pres">
      <dgm:prSet presAssocID="{B57D95B5-E870-41E0-941B-19C030ACA115}" presName="hierChild1" presStyleCnt="0">
        <dgm:presLayoutVars>
          <dgm:orgChart val="1"/>
          <dgm:chPref val="1"/>
          <dgm:dir/>
          <dgm:animOne val="branch"/>
          <dgm:animLvl val="lvl"/>
          <dgm:resizeHandles/>
        </dgm:presLayoutVars>
      </dgm:prSet>
      <dgm:spPr/>
    </dgm:pt>
    <dgm:pt modelId="{A45B2F59-27D2-4FF0-83E8-2495D9F5B162}" type="pres">
      <dgm:prSet presAssocID="{C5F59333-469D-4DA7-818C-747F1962BDF6}" presName="hierRoot1" presStyleCnt="0">
        <dgm:presLayoutVars>
          <dgm:hierBranch val="init"/>
        </dgm:presLayoutVars>
      </dgm:prSet>
      <dgm:spPr/>
    </dgm:pt>
    <dgm:pt modelId="{6799D808-074A-43F7-AB99-E5C510A43EBE}" type="pres">
      <dgm:prSet presAssocID="{C5F59333-469D-4DA7-818C-747F1962BDF6}" presName="rootComposite1" presStyleCnt="0"/>
      <dgm:spPr/>
    </dgm:pt>
    <dgm:pt modelId="{BA105CAC-52BA-4906-9268-81FBF993FB6C}" type="pres">
      <dgm:prSet presAssocID="{C5F59333-469D-4DA7-818C-747F1962BDF6}" presName="rootText1" presStyleLbl="node0" presStyleIdx="0" presStyleCnt="1">
        <dgm:presLayoutVars>
          <dgm:chPref val="3"/>
        </dgm:presLayoutVars>
      </dgm:prSet>
      <dgm:spPr/>
    </dgm:pt>
    <dgm:pt modelId="{0F7D0280-C4E1-4AE5-929F-A9DDF02EB2E4}" type="pres">
      <dgm:prSet presAssocID="{C5F59333-469D-4DA7-818C-747F1962BDF6}" presName="rootConnector1" presStyleLbl="node1" presStyleIdx="0" presStyleCnt="0"/>
      <dgm:spPr/>
    </dgm:pt>
    <dgm:pt modelId="{98209917-5505-4785-98F6-3C21343B595A}" type="pres">
      <dgm:prSet presAssocID="{C5F59333-469D-4DA7-818C-747F1962BDF6}" presName="hierChild2" presStyleCnt="0"/>
      <dgm:spPr/>
    </dgm:pt>
    <dgm:pt modelId="{51510F5F-847B-4A71-AEDD-A744D0A03B12}" type="pres">
      <dgm:prSet presAssocID="{B18B72FD-3F83-41A0-AD1A-4054E0910A44}" presName="Name37" presStyleLbl="parChTrans1D2" presStyleIdx="0" presStyleCnt="4"/>
      <dgm:spPr/>
    </dgm:pt>
    <dgm:pt modelId="{8D0FF07B-227A-4D5E-B597-6127249F8A17}" type="pres">
      <dgm:prSet presAssocID="{BB264B3D-7286-4EC9-A79A-AAE1A7A5674E}" presName="hierRoot2" presStyleCnt="0">
        <dgm:presLayoutVars>
          <dgm:hierBranch val="init"/>
        </dgm:presLayoutVars>
      </dgm:prSet>
      <dgm:spPr/>
    </dgm:pt>
    <dgm:pt modelId="{5BF61B4C-2361-440F-824D-05365DBB2FE3}" type="pres">
      <dgm:prSet presAssocID="{BB264B3D-7286-4EC9-A79A-AAE1A7A5674E}" presName="rootComposite" presStyleCnt="0"/>
      <dgm:spPr/>
    </dgm:pt>
    <dgm:pt modelId="{0565DD94-FCC0-4047-B84F-90E506FAF96B}" type="pres">
      <dgm:prSet presAssocID="{BB264B3D-7286-4EC9-A79A-AAE1A7A5674E}" presName="rootText" presStyleLbl="node2" presStyleIdx="0" presStyleCnt="3">
        <dgm:presLayoutVars>
          <dgm:chPref val="3"/>
        </dgm:presLayoutVars>
      </dgm:prSet>
      <dgm:spPr/>
    </dgm:pt>
    <dgm:pt modelId="{EF9EA6AB-355D-4522-A47E-3E8B1BAA091E}" type="pres">
      <dgm:prSet presAssocID="{BB264B3D-7286-4EC9-A79A-AAE1A7A5674E}" presName="rootConnector" presStyleLbl="node2" presStyleIdx="0" presStyleCnt="3"/>
      <dgm:spPr/>
    </dgm:pt>
    <dgm:pt modelId="{B32BE1B5-520A-4F23-AE79-AECEE9D08B83}" type="pres">
      <dgm:prSet presAssocID="{BB264B3D-7286-4EC9-A79A-AAE1A7A5674E}" presName="hierChild4" presStyleCnt="0"/>
      <dgm:spPr/>
    </dgm:pt>
    <dgm:pt modelId="{9EB5B6D0-9851-41AD-B5C6-4BAB1CF8D43B}" type="pres">
      <dgm:prSet presAssocID="{BB264B3D-7286-4EC9-A79A-AAE1A7A5674E}" presName="hierChild5" presStyleCnt="0"/>
      <dgm:spPr/>
    </dgm:pt>
    <dgm:pt modelId="{4F781766-1398-4490-853A-D62307515C30}" type="pres">
      <dgm:prSet presAssocID="{7674B4A7-9079-41AA-9BCC-FD0F05EE31EE}" presName="Name37" presStyleLbl="parChTrans1D2" presStyleIdx="1" presStyleCnt="4"/>
      <dgm:spPr/>
    </dgm:pt>
    <dgm:pt modelId="{6C57511F-FEE8-4EE3-8777-5B25E20D2CF8}" type="pres">
      <dgm:prSet presAssocID="{61171EB8-0133-4B36-B98C-AB0630F0EB73}" presName="hierRoot2" presStyleCnt="0">
        <dgm:presLayoutVars>
          <dgm:hierBranch val="init"/>
        </dgm:presLayoutVars>
      </dgm:prSet>
      <dgm:spPr/>
    </dgm:pt>
    <dgm:pt modelId="{D653B29B-9340-441D-B678-20C9BE0EFD62}" type="pres">
      <dgm:prSet presAssocID="{61171EB8-0133-4B36-B98C-AB0630F0EB73}" presName="rootComposite" presStyleCnt="0"/>
      <dgm:spPr/>
    </dgm:pt>
    <dgm:pt modelId="{D053D771-A242-4308-A5DA-4FA324B78CE2}" type="pres">
      <dgm:prSet presAssocID="{61171EB8-0133-4B36-B98C-AB0630F0EB73}" presName="rootText" presStyleLbl="node2" presStyleIdx="1" presStyleCnt="3">
        <dgm:presLayoutVars>
          <dgm:chPref val="3"/>
        </dgm:presLayoutVars>
      </dgm:prSet>
      <dgm:spPr/>
    </dgm:pt>
    <dgm:pt modelId="{48FAD9E0-6FBF-44A4-BF6E-96260B487AF1}" type="pres">
      <dgm:prSet presAssocID="{61171EB8-0133-4B36-B98C-AB0630F0EB73}" presName="rootConnector" presStyleLbl="node2" presStyleIdx="1" presStyleCnt="3"/>
      <dgm:spPr/>
    </dgm:pt>
    <dgm:pt modelId="{BA634B95-5AD1-4167-9E94-F4C4AD23ECEB}" type="pres">
      <dgm:prSet presAssocID="{61171EB8-0133-4B36-B98C-AB0630F0EB73}" presName="hierChild4" presStyleCnt="0"/>
      <dgm:spPr/>
    </dgm:pt>
    <dgm:pt modelId="{F53B582B-7A0F-4A28-83D7-AC2A5D19CF10}" type="pres">
      <dgm:prSet presAssocID="{61171EB8-0133-4B36-B98C-AB0630F0EB73}" presName="hierChild5" presStyleCnt="0"/>
      <dgm:spPr/>
    </dgm:pt>
    <dgm:pt modelId="{86F07A0E-DFD4-4CE8-BFB0-FE06F9953F7B}" type="pres">
      <dgm:prSet presAssocID="{1222431F-1E3B-4CB9-9E71-6EB8E0D798B3}" presName="Name37" presStyleLbl="parChTrans1D2" presStyleIdx="2" presStyleCnt="4"/>
      <dgm:spPr/>
    </dgm:pt>
    <dgm:pt modelId="{6B51B9C1-0F16-4575-983C-6211319F71C1}" type="pres">
      <dgm:prSet presAssocID="{6FBAA486-2211-42FD-B5FF-12D76BDCB0F6}" presName="hierRoot2" presStyleCnt="0">
        <dgm:presLayoutVars>
          <dgm:hierBranch val="init"/>
        </dgm:presLayoutVars>
      </dgm:prSet>
      <dgm:spPr/>
    </dgm:pt>
    <dgm:pt modelId="{747ECAE0-6991-42A6-BC9B-8BB1A4A8E1E9}" type="pres">
      <dgm:prSet presAssocID="{6FBAA486-2211-42FD-B5FF-12D76BDCB0F6}" presName="rootComposite" presStyleCnt="0"/>
      <dgm:spPr/>
    </dgm:pt>
    <dgm:pt modelId="{79F3CCDA-6678-4B0F-AC6A-39F4C7661C36}" type="pres">
      <dgm:prSet presAssocID="{6FBAA486-2211-42FD-B5FF-12D76BDCB0F6}" presName="rootText" presStyleLbl="node2" presStyleIdx="2" presStyleCnt="3">
        <dgm:presLayoutVars>
          <dgm:chPref val="3"/>
        </dgm:presLayoutVars>
      </dgm:prSet>
      <dgm:spPr/>
    </dgm:pt>
    <dgm:pt modelId="{7C7001FF-6EAE-4C89-8A3F-C506AF3CA559}" type="pres">
      <dgm:prSet presAssocID="{6FBAA486-2211-42FD-B5FF-12D76BDCB0F6}" presName="rootConnector" presStyleLbl="node2" presStyleIdx="2" presStyleCnt="3"/>
      <dgm:spPr/>
    </dgm:pt>
    <dgm:pt modelId="{3D90F383-82D7-43CF-AF27-07B9578F50C3}" type="pres">
      <dgm:prSet presAssocID="{6FBAA486-2211-42FD-B5FF-12D76BDCB0F6}" presName="hierChild4" presStyleCnt="0"/>
      <dgm:spPr/>
    </dgm:pt>
    <dgm:pt modelId="{197779EB-F881-4E70-9908-4C6D09000DB1}" type="pres">
      <dgm:prSet presAssocID="{6FBAA486-2211-42FD-B5FF-12D76BDCB0F6}" presName="hierChild5" presStyleCnt="0"/>
      <dgm:spPr/>
    </dgm:pt>
    <dgm:pt modelId="{B5BF363B-BEC6-49EA-A518-44483E3DAA46}" type="pres">
      <dgm:prSet presAssocID="{C5F59333-469D-4DA7-818C-747F1962BDF6}" presName="hierChild3" presStyleCnt="0"/>
      <dgm:spPr/>
    </dgm:pt>
    <dgm:pt modelId="{CDB2ACC9-027D-4AF5-9AB5-01BE87564667}" type="pres">
      <dgm:prSet presAssocID="{8D5DECBF-5587-43FD-B083-776F6A9E30C5}" presName="Name111" presStyleLbl="parChTrans1D2" presStyleIdx="3" presStyleCnt="4"/>
      <dgm:spPr/>
    </dgm:pt>
    <dgm:pt modelId="{D574E294-FB4F-45E2-A9AC-C89122C5037D}" type="pres">
      <dgm:prSet presAssocID="{A5C760F0-51D0-4D2F-821D-31F850EA8F19}" presName="hierRoot3" presStyleCnt="0">
        <dgm:presLayoutVars>
          <dgm:hierBranch val="init"/>
        </dgm:presLayoutVars>
      </dgm:prSet>
      <dgm:spPr/>
    </dgm:pt>
    <dgm:pt modelId="{BB4DA9C6-100D-444A-848F-63AE26E07412}" type="pres">
      <dgm:prSet presAssocID="{A5C760F0-51D0-4D2F-821D-31F850EA8F19}" presName="rootComposite3" presStyleCnt="0"/>
      <dgm:spPr/>
    </dgm:pt>
    <dgm:pt modelId="{9F93AD40-6962-4DA8-B802-84467E4648AA}" type="pres">
      <dgm:prSet presAssocID="{A5C760F0-51D0-4D2F-821D-31F850EA8F19}" presName="rootText3" presStyleLbl="asst1" presStyleIdx="0" presStyleCnt="1" custScaleX="152637">
        <dgm:presLayoutVars>
          <dgm:chPref val="3"/>
        </dgm:presLayoutVars>
      </dgm:prSet>
      <dgm:spPr/>
    </dgm:pt>
    <dgm:pt modelId="{8B9E346C-0590-406F-883B-87C1E92849D6}" type="pres">
      <dgm:prSet presAssocID="{A5C760F0-51D0-4D2F-821D-31F850EA8F19}" presName="rootConnector3" presStyleLbl="asst1" presStyleIdx="0" presStyleCnt="1"/>
      <dgm:spPr/>
    </dgm:pt>
    <dgm:pt modelId="{4080261F-0081-4025-AC2B-342388D49033}" type="pres">
      <dgm:prSet presAssocID="{A5C760F0-51D0-4D2F-821D-31F850EA8F19}" presName="hierChild6" presStyleCnt="0"/>
      <dgm:spPr/>
    </dgm:pt>
    <dgm:pt modelId="{1DB4D0F4-B247-4B50-8D43-256F5C7B1679}" type="pres">
      <dgm:prSet presAssocID="{A5C760F0-51D0-4D2F-821D-31F850EA8F19}" presName="hierChild7" presStyleCnt="0"/>
      <dgm:spPr/>
    </dgm:pt>
  </dgm:ptLst>
  <dgm:cxnLst>
    <dgm:cxn modelId="{6B1E730C-7EA8-4FAB-9401-45C5D3629545}" type="presOf" srcId="{A5C760F0-51D0-4D2F-821D-31F850EA8F19}" destId="{8B9E346C-0590-406F-883B-87C1E92849D6}" srcOrd="1" destOrd="0" presId="urn:microsoft.com/office/officeart/2005/8/layout/orgChart1"/>
    <dgm:cxn modelId="{E8159714-9290-4327-B43D-28A4C505B657}" type="presOf" srcId="{B18B72FD-3F83-41A0-AD1A-4054E0910A44}" destId="{51510F5F-847B-4A71-AEDD-A744D0A03B12}" srcOrd="0" destOrd="0" presId="urn:microsoft.com/office/officeart/2005/8/layout/orgChart1"/>
    <dgm:cxn modelId="{2BA5F816-9A5E-4A8A-9E4E-F987E1012D95}" type="presOf" srcId="{1222431F-1E3B-4CB9-9E71-6EB8E0D798B3}" destId="{86F07A0E-DFD4-4CE8-BFB0-FE06F9953F7B}" srcOrd="0" destOrd="0" presId="urn:microsoft.com/office/officeart/2005/8/layout/orgChart1"/>
    <dgm:cxn modelId="{0CF88235-418D-4112-8FB9-76E15A9A37E3}" type="presOf" srcId="{61171EB8-0133-4B36-B98C-AB0630F0EB73}" destId="{D053D771-A242-4308-A5DA-4FA324B78CE2}" srcOrd="0" destOrd="0" presId="urn:microsoft.com/office/officeart/2005/8/layout/orgChart1"/>
    <dgm:cxn modelId="{95C0BC39-ED0D-48AD-930B-534B65837196}" type="presOf" srcId="{8D5DECBF-5587-43FD-B083-776F6A9E30C5}" destId="{CDB2ACC9-027D-4AF5-9AB5-01BE87564667}" srcOrd="0" destOrd="0" presId="urn:microsoft.com/office/officeart/2005/8/layout/orgChart1"/>
    <dgm:cxn modelId="{86084B5C-8D72-4109-80D4-B98852214E32}" srcId="{B57D95B5-E870-41E0-941B-19C030ACA115}" destId="{C5F59333-469D-4DA7-818C-747F1962BDF6}" srcOrd="0" destOrd="0" parTransId="{5EF4D774-EBC1-4EBB-8550-BF4BEA8784CC}" sibTransId="{E8317D06-8492-41FB-8D8D-D66BE5A0A6BA}"/>
    <dgm:cxn modelId="{6D296160-BDCD-40E9-9CD5-A5F536FBDABC}" srcId="{C5F59333-469D-4DA7-818C-747F1962BDF6}" destId="{A5C760F0-51D0-4D2F-821D-31F850EA8F19}" srcOrd="0" destOrd="0" parTransId="{8D5DECBF-5587-43FD-B083-776F6A9E30C5}" sibTransId="{26BC8D70-447F-4B64-B0DE-E81305FABD21}"/>
    <dgm:cxn modelId="{D2E9D565-AAB5-4FA7-95D8-ACB5BA0AC632}" type="presOf" srcId="{B57D95B5-E870-41E0-941B-19C030ACA115}" destId="{2F76ABBE-5888-4B2F-A02F-7DA49E4DB785}" srcOrd="0" destOrd="0" presId="urn:microsoft.com/office/officeart/2005/8/layout/orgChart1"/>
    <dgm:cxn modelId="{6AAF024C-264D-42B8-BCFF-2D52CA57CE98}" type="presOf" srcId="{BB264B3D-7286-4EC9-A79A-AAE1A7A5674E}" destId="{0565DD94-FCC0-4047-B84F-90E506FAF96B}" srcOrd="0" destOrd="0" presId="urn:microsoft.com/office/officeart/2005/8/layout/orgChart1"/>
    <dgm:cxn modelId="{5CAB8872-CCA1-42AC-98A1-CB4C86670E3E}" srcId="{C5F59333-469D-4DA7-818C-747F1962BDF6}" destId="{BB264B3D-7286-4EC9-A79A-AAE1A7A5674E}" srcOrd="1" destOrd="0" parTransId="{B18B72FD-3F83-41A0-AD1A-4054E0910A44}" sibTransId="{F41A041E-F96C-4700-B406-F52B77693961}"/>
    <dgm:cxn modelId="{9E8D3759-7BF7-476E-80EE-10BC3E7F46EC}" srcId="{C5F59333-469D-4DA7-818C-747F1962BDF6}" destId="{6FBAA486-2211-42FD-B5FF-12D76BDCB0F6}" srcOrd="3" destOrd="0" parTransId="{1222431F-1E3B-4CB9-9E71-6EB8E0D798B3}" sibTransId="{5098D7D2-E836-4F21-9BB5-0525EEE62A9A}"/>
    <dgm:cxn modelId="{B62F5E80-9805-4376-9C26-869A63F4B015}" type="presOf" srcId="{6FBAA486-2211-42FD-B5FF-12D76BDCB0F6}" destId="{79F3CCDA-6678-4B0F-AC6A-39F4C7661C36}" srcOrd="0" destOrd="0" presId="urn:microsoft.com/office/officeart/2005/8/layout/orgChart1"/>
    <dgm:cxn modelId="{3C5E2593-11DE-4D64-85F3-FF46A30FD915}" type="presOf" srcId="{C5F59333-469D-4DA7-818C-747F1962BDF6}" destId="{0F7D0280-C4E1-4AE5-929F-A9DDF02EB2E4}" srcOrd="1" destOrd="0" presId="urn:microsoft.com/office/officeart/2005/8/layout/orgChart1"/>
    <dgm:cxn modelId="{ABD38A9F-5857-4B98-887E-DDE15C59B671}" srcId="{C5F59333-469D-4DA7-818C-747F1962BDF6}" destId="{61171EB8-0133-4B36-B98C-AB0630F0EB73}" srcOrd="2" destOrd="0" parTransId="{7674B4A7-9079-41AA-9BCC-FD0F05EE31EE}" sibTransId="{2279D536-BBEC-41D2-967C-D76B46B5E766}"/>
    <dgm:cxn modelId="{7CC406A3-D061-4FC1-B9FA-5CF07BEDA04D}" type="presOf" srcId="{61171EB8-0133-4B36-B98C-AB0630F0EB73}" destId="{48FAD9E0-6FBF-44A4-BF6E-96260B487AF1}" srcOrd="1" destOrd="0" presId="urn:microsoft.com/office/officeart/2005/8/layout/orgChart1"/>
    <dgm:cxn modelId="{112668B0-63E2-415E-A476-0D04EC6D7A51}" type="presOf" srcId="{A5C760F0-51D0-4D2F-821D-31F850EA8F19}" destId="{9F93AD40-6962-4DA8-B802-84467E4648AA}" srcOrd="0" destOrd="0" presId="urn:microsoft.com/office/officeart/2005/8/layout/orgChart1"/>
    <dgm:cxn modelId="{C06CEEBD-C39E-4084-9CE7-53F173EA5CBE}" type="presOf" srcId="{7674B4A7-9079-41AA-9BCC-FD0F05EE31EE}" destId="{4F781766-1398-4490-853A-D62307515C30}" srcOrd="0" destOrd="0" presId="urn:microsoft.com/office/officeart/2005/8/layout/orgChart1"/>
    <dgm:cxn modelId="{55B2E8D5-02AE-4788-BA55-4EAD30C8C2A1}" type="presOf" srcId="{6FBAA486-2211-42FD-B5FF-12D76BDCB0F6}" destId="{7C7001FF-6EAE-4C89-8A3F-C506AF3CA559}" srcOrd="1" destOrd="0" presId="urn:microsoft.com/office/officeart/2005/8/layout/orgChart1"/>
    <dgm:cxn modelId="{D6470CEC-C85A-4271-BDC2-CBF587B18655}" type="presOf" srcId="{C5F59333-469D-4DA7-818C-747F1962BDF6}" destId="{BA105CAC-52BA-4906-9268-81FBF993FB6C}" srcOrd="0" destOrd="0" presId="urn:microsoft.com/office/officeart/2005/8/layout/orgChart1"/>
    <dgm:cxn modelId="{EE6A90FC-CCD3-4D11-8279-FD756B3C1A16}" type="presOf" srcId="{BB264B3D-7286-4EC9-A79A-AAE1A7A5674E}" destId="{EF9EA6AB-355D-4522-A47E-3E8B1BAA091E}" srcOrd="1" destOrd="0" presId="urn:microsoft.com/office/officeart/2005/8/layout/orgChart1"/>
    <dgm:cxn modelId="{0AA8E44E-AD1E-416E-9CFF-1DEB9004670A}" type="presParOf" srcId="{2F76ABBE-5888-4B2F-A02F-7DA49E4DB785}" destId="{A45B2F59-27D2-4FF0-83E8-2495D9F5B162}" srcOrd="0" destOrd="0" presId="urn:microsoft.com/office/officeart/2005/8/layout/orgChart1"/>
    <dgm:cxn modelId="{55B00C4B-63CD-49F5-8763-97DE9BF2786D}" type="presParOf" srcId="{A45B2F59-27D2-4FF0-83E8-2495D9F5B162}" destId="{6799D808-074A-43F7-AB99-E5C510A43EBE}" srcOrd="0" destOrd="0" presId="urn:microsoft.com/office/officeart/2005/8/layout/orgChart1"/>
    <dgm:cxn modelId="{6E9314FD-5E87-4786-A9D0-DB9B55F1639D}" type="presParOf" srcId="{6799D808-074A-43F7-AB99-E5C510A43EBE}" destId="{BA105CAC-52BA-4906-9268-81FBF993FB6C}" srcOrd="0" destOrd="0" presId="urn:microsoft.com/office/officeart/2005/8/layout/orgChart1"/>
    <dgm:cxn modelId="{66CCC183-00E3-4CE3-AA1A-8BDC08FD6131}" type="presParOf" srcId="{6799D808-074A-43F7-AB99-E5C510A43EBE}" destId="{0F7D0280-C4E1-4AE5-929F-A9DDF02EB2E4}" srcOrd="1" destOrd="0" presId="urn:microsoft.com/office/officeart/2005/8/layout/orgChart1"/>
    <dgm:cxn modelId="{19BE3F37-EF02-487B-8F68-E00D4E6F6198}" type="presParOf" srcId="{A45B2F59-27D2-4FF0-83E8-2495D9F5B162}" destId="{98209917-5505-4785-98F6-3C21343B595A}" srcOrd="1" destOrd="0" presId="urn:microsoft.com/office/officeart/2005/8/layout/orgChart1"/>
    <dgm:cxn modelId="{0570C0FD-B278-4734-82FC-B676801F9973}" type="presParOf" srcId="{98209917-5505-4785-98F6-3C21343B595A}" destId="{51510F5F-847B-4A71-AEDD-A744D0A03B12}" srcOrd="0" destOrd="0" presId="urn:microsoft.com/office/officeart/2005/8/layout/orgChart1"/>
    <dgm:cxn modelId="{1E943280-024E-4AEA-B51E-032726EF00AF}" type="presParOf" srcId="{98209917-5505-4785-98F6-3C21343B595A}" destId="{8D0FF07B-227A-4D5E-B597-6127249F8A17}" srcOrd="1" destOrd="0" presId="urn:microsoft.com/office/officeart/2005/8/layout/orgChart1"/>
    <dgm:cxn modelId="{06768FAD-ABD6-4E7A-B207-AD735AE53119}" type="presParOf" srcId="{8D0FF07B-227A-4D5E-B597-6127249F8A17}" destId="{5BF61B4C-2361-440F-824D-05365DBB2FE3}" srcOrd="0" destOrd="0" presId="urn:microsoft.com/office/officeart/2005/8/layout/orgChart1"/>
    <dgm:cxn modelId="{0E0032E1-5B71-4F67-8BAF-6BB032A06A5A}" type="presParOf" srcId="{5BF61B4C-2361-440F-824D-05365DBB2FE3}" destId="{0565DD94-FCC0-4047-B84F-90E506FAF96B}" srcOrd="0" destOrd="0" presId="urn:microsoft.com/office/officeart/2005/8/layout/orgChart1"/>
    <dgm:cxn modelId="{722EF36A-14A7-4DB9-84E1-B804B48D7FFD}" type="presParOf" srcId="{5BF61B4C-2361-440F-824D-05365DBB2FE3}" destId="{EF9EA6AB-355D-4522-A47E-3E8B1BAA091E}" srcOrd="1" destOrd="0" presId="urn:microsoft.com/office/officeart/2005/8/layout/orgChart1"/>
    <dgm:cxn modelId="{E8E50C32-1D02-4787-ABAD-45192689B7C8}" type="presParOf" srcId="{8D0FF07B-227A-4D5E-B597-6127249F8A17}" destId="{B32BE1B5-520A-4F23-AE79-AECEE9D08B83}" srcOrd="1" destOrd="0" presId="urn:microsoft.com/office/officeart/2005/8/layout/orgChart1"/>
    <dgm:cxn modelId="{4C6C89DC-2EED-4AB8-ACF3-670F14A9F03F}" type="presParOf" srcId="{8D0FF07B-227A-4D5E-B597-6127249F8A17}" destId="{9EB5B6D0-9851-41AD-B5C6-4BAB1CF8D43B}" srcOrd="2" destOrd="0" presId="urn:microsoft.com/office/officeart/2005/8/layout/orgChart1"/>
    <dgm:cxn modelId="{F2D4FC78-126B-4723-AC95-60EB9090CFD6}" type="presParOf" srcId="{98209917-5505-4785-98F6-3C21343B595A}" destId="{4F781766-1398-4490-853A-D62307515C30}" srcOrd="2" destOrd="0" presId="urn:microsoft.com/office/officeart/2005/8/layout/orgChart1"/>
    <dgm:cxn modelId="{7566F96A-D064-4E43-B409-E06340F443DC}" type="presParOf" srcId="{98209917-5505-4785-98F6-3C21343B595A}" destId="{6C57511F-FEE8-4EE3-8777-5B25E20D2CF8}" srcOrd="3" destOrd="0" presId="urn:microsoft.com/office/officeart/2005/8/layout/orgChart1"/>
    <dgm:cxn modelId="{015785E1-5BFA-4B69-819B-05AF0A9C98DC}" type="presParOf" srcId="{6C57511F-FEE8-4EE3-8777-5B25E20D2CF8}" destId="{D653B29B-9340-441D-B678-20C9BE0EFD62}" srcOrd="0" destOrd="0" presId="urn:microsoft.com/office/officeart/2005/8/layout/orgChart1"/>
    <dgm:cxn modelId="{D87F3DD1-C553-47B0-B6BC-1739B105FFB6}" type="presParOf" srcId="{D653B29B-9340-441D-B678-20C9BE0EFD62}" destId="{D053D771-A242-4308-A5DA-4FA324B78CE2}" srcOrd="0" destOrd="0" presId="urn:microsoft.com/office/officeart/2005/8/layout/orgChart1"/>
    <dgm:cxn modelId="{525889A2-ADBA-4CD5-B98D-3C66407E288D}" type="presParOf" srcId="{D653B29B-9340-441D-B678-20C9BE0EFD62}" destId="{48FAD9E0-6FBF-44A4-BF6E-96260B487AF1}" srcOrd="1" destOrd="0" presId="urn:microsoft.com/office/officeart/2005/8/layout/orgChart1"/>
    <dgm:cxn modelId="{C0B63BC9-F057-423A-B986-654CE461055D}" type="presParOf" srcId="{6C57511F-FEE8-4EE3-8777-5B25E20D2CF8}" destId="{BA634B95-5AD1-4167-9E94-F4C4AD23ECEB}" srcOrd="1" destOrd="0" presId="urn:microsoft.com/office/officeart/2005/8/layout/orgChart1"/>
    <dgm:cxn modelId="{A366AD89-C931-44FF-A640-9FB04E204EDC}" type="presParOf" srcId="{6C57511F-FEE8-4EE3-8777-5B25E20D2CF8}" destId="{F53B582B-7A0F-4A28-83D7-AC2A5D19CF10}" srcOrd="2" destOrd="0" presId="urn:microsoft.com/office/officeart/2005/8/layout/orgChart1"/>
    <dgm:cxn modelId="{8D6211AB-FAEB-42CD-A592-5C8537870710}" type="presParOf" srcId="{98209917-5505-4785-98F6-3C21343B595A}" destId="{86F07A0E-DFD4-4CE8-BFB0-FE06F9953F7B}" srcOrd="4" destOrd="0" presId="urn:microsoft.com/office/officeart/2005/8/layout/orgChart1"/>
    <dgm:cxn modelId="{4EBBE172-0A22-4601-A5E7-BBBDC3AB1733}" type="presParOf" srcId="{98209917-5505-4785-98F6-3C21343B595A}" destId="{6B51B9C1-0F16-4575-983C-6211319F71C1}" srcOrd="5" destOrd="0" presId="urn:microsoft.com/office/officeart/2005/8/layout/orgChart1"/>
    <dgm:cxn modelId="{B11F17E0-CE3B-426A-AD01-C9DB729C146A}" type="presParOf" srcId="{6B51B9C1-0F16-4575-983C-6211319F71C1}" destId="{747ECAE0-6991-42A6-BC9B-8BB1A4A8E1E9}" srcOrd="0" destOrd="0" presId="urn:microsoft.com/office/officeart/2005/8/layout/orgChart1"/>
    <dgm:cxn modelId="{7133BC65-F734-472A-BDE6-5F623DA1EFD5}" type="presParOf" srcId="{747ECAE0-6991-42A6-BC9B-8BB1A4A8E1E9}" destId="{79F3CCDA-6678-4B0F-AC6A-39F4C7661C36}" srcOrd="0" destOrd="0" presId="urn:microsoft.com/office/officeart/2005/8/layout/orgChart1"/>
    <dgm:cxn modelId="{AABBB015-ADBF-4889-A93F-CB359FD1AE2B}" type="presParOf" srcId="{747ECAE0-6991-42A6-BC9B-8BB1A4A8E1E9}" destId="{7C7001FF-6EAE-4C89-8A3F-C506AF3CA559}" srcOrd="1" destOrd="0" presId="urn:microsoft.com/office/officeart/2005/8/layout/orgChart1"/>
    <dgm:cxn modelId="{2983454E-9ADA-4F6D-AB4A-65BFF67BA41C}" type="presParOf" srcId="{6B51B9C1-0F16-4575-983C-6211319F71C1}" destId="{3D90F383-82D7-43CF-AF27-07B9578F50C3}" srcOrd="1" destOrd="0" presId="urn:microsoft.com/office/officeart/2005/8/layout/orgChart1"/>
    <dgm:cxn modelId="{D3D2E66D-F0D5-4645-AB70-A5C32FC89FEA}" type="presParOf" srcId="{6B51B9C1-0F16-4575-983C-6211319F71C1}" destId="{197779EB-F881-4E70-9908-4C6D09000DB1}" srcOrd="2" destOrd="0" presId="urn:microsoft.com/office/officeart/2005/8/layout/orgChart1"/>
    <dgm:cxn modelId="{A2482241-4A3A-4622-B9CB-4545BC90DF35}" type="presParOf" srcId="{A45B2F59-27D2-4FF0-83E8-2495D9F5B162}" destId="{B5BF363B-BEC6-49EA-A518-44483E3DAA46}" srcOrd="2" destOrd="0" presId="urn:microsoft.com/office/officeart/2005/8/layout/orgChart1"/>
    <dgm:cxn modelId="{43FBB748-044A-4187-9719-CF1F5223DEFF}" type="presParOf" srcId="{B5BF363B-BEC6-49EA-A518-44483E3DAA46}" destId="{CDB2ACC9-027D-4AF5-9AB5-01BE87564667}" srcOrd="0" destOrd="0" presId="urn:microsoft.com/office/officeart/2005/8/layout/orgChart1"/>
    <dgm:cxn modelId="{3B1CCEF4-2B00-4BE3-9B03-5A58B39FF871}" type="presParOf" srcId="{B5BF363B-BEC6-49EA-A518-44483E3DAA46}" destId="{D574E294-FB4F-45E2-A9AC-C89122C5037D}" srcOrd="1" destOrd="0" presId="urn:microsoft.com/office/officeart/2005/8/layout/orgChart1"/>
    <dgm:cxn modelId="{9BB6C30D-1688-43AC-BDD1-48B5E011EF92}" type="presParOf" srcId="{D574E294-FB4F-45E2-A9AC-C89122C5037D}" destId="{BB4DA9C6-100D-444A-848F-63AE26E07412}" srcOrd="0" destOrd="0" presId="urn:microsoft.com/office/officeart/2005/8/layout/orgChart1"/>
    <dgm:cxn modelId="{56BA51DC-C6A7-45A1-B68D-6F1CB52F7F7B}" type="presParOf" srcId="{BB4DA9C6-100D-444A-848F-63AE26E07412}" destId="{9F93AD40-6962-4DA8-B802-84467E4648AA}" srcOrd="0" destOrd="0" presId="urn:microsoft.com/office/officeart/2005/8/layout/orgChart1"/>
    <dgm:cxn modelId="{2BEC0825-EE95-4756-84D7-6275054F8D21}" type="presParOf" srcId="{BB4DA9C6-100D-444A-848F-63AE26E07412}" destId="{8B9E346C-0590-406F-883B-87C1E92849D6}" srcOrd="1" destOrd="0" presId="urn:microsoft.com/office/officeart/2005/8/layout/orgChart1"/>
    <dgm:cxn modelId="{B8E9D6DA-AB79-450C-973C-16E5D655C8BB}" type="presParOf" srcId="{D574E294-FB4F-45E2-A9AC-C89122C5037D}" destId="{4080261F-0081-4025-AC2B-342388D49033}" srcOrd="1" destOrd="0" presId="urn:microsoft.com/office/officeart/2005/8/layout/orgChart1"/>
    <dgm:cxn modelId="{5EDF00F8-AE77-495D-9CFF-C7E81B7B561A}" type="presParOf" srcId="{D574E294-FB4F-45E2-A9AC-C89122C5037D}" destId="{1DB4D0F4-B247-4B50-8D43-256F5C7B167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BC474-4EE7-485D-AA62-203D1F7EB52D}">
      <dsp:nvSpPr>
        <dsp:cNvPr id="0" name=""/>
        <dsp:cNvSpPr/>
      </dsp:nvSpPr>
      <dsp:spPr>
        <a:xfrm>
          <a:off x="790433" y="2845"/>
          <a:ext cx="2637565" cy="1058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Maximum yield (Agricultural book 2011-2018)</a:t>
          </a:r>
          <a:endParaRPr lang="nl-NL" sz="1700" kern="1200"/>
        </a:p>
      </dsp:txBody>
      <dsp:txXfrm>
        <a:off x="821435" y="33847"/>
        <a:ext cx="2575561" cy="996495"/>
      </dsp:txXfrm>
    </dsp:sp>
    <dsp:sp modelId="{04BA80C0-F147-420D-9479-637A7C7EA60D}">
      <dsp:nvSpPr>
        <dsp:cNvPr id="0" name=""/>
        <dsp:cNvSpPr/>
      </dsp:nvSpPr>
      <dsp:spPr>
        <a:xfrm rot="5400000">
          <a:off x="1910747" y="1087807"/>
          <a:ext cx="396937" cy="476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rot="-5400000">
        <a:off x="1966319" y="1127501"/>
        <a:ext cx="285794" cy="277856"/>
      </dsp:txXfrm>
    </dsp:sp>
    <dsp:sp modelId="{96F8706D-9515-4CBD-8E57-6DF14592E4EC}">
      <dsp:nvSpPr>
        <dsp:cNvPr id="0" name=""/>
        <dsp:cNvSpPr/>
      </dsp:nvSpPr>
      <dsp:spPr>
        <a:xfrm>
          <a:off x="790433" y="1590594"/>
          <a:ext cx="2637565" cy="1058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Drought damage</a:t>
          </a:r>
        </a:p>
        <a:p>
          <a:pPr marL="0" lvl="0" indent="0" algn="ctr" defTabSz="755650">
            <a:lnSpc>
              <a:spcPct val="90000"/>
            </a:lnSpc>
            <a:spcBef>
              <a:spcPct val="0"/>
            </a:spcBef>
            <a:spcAft>
              <a:spcPct val="35000"/>
            </a:spcAft>
            <a:buNone/>
          </a:pPr>
          <a:r>
            <a:rPr lang="en-US" sz="1700" kern="1200"/>
            <a:t>(total deficit water during growing period)</a:t>
          </a:r>
          <a:endParaRPr lang="nl-NL" sz="1700" kern="1200"/>
        </a:p>
      </dsp:txBody>
      <dsp:txXfrm>
        <a:off x="821435" y="1621596"/>
        <a:ext cx="2575561" cy="996495"/>
      </dsp:txXfrm>
    </dsp:sp>
    <dsp:sp modelId="{F3741495-AAB1-424C-9EB7-FCC4163C05E4}">
      <dsp:nvSpPr>
        <dsp:cNvPr id="0" name=""/>
        <dsp:cNvSpPr/>
      </dsp:nvSpPr>
      <dsp:spPr>
        <a:xfrm rot="5400000">
          <a:off x="1910747" y="2675556"/>
          <a:ext cx="396937" cy="476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rot="-5400000">
        <a:off x="1966319" y="2715250"/>
        <a:ext cx="285794" cy="277856"/>
      </dsp:txXfrm>
    </dsp:sp>
    <dsp:sp modelId="{47AB48EF-7B6E-421F-9E06-A8B7B429BB34}">
      <dsp:nvSpPr>
        <dsp:cNvPr id="0" name=""/>
        <dsp:cNvSpPr/>
      </dsp:nvSpPr>
      <dsp:spPr>
        <a:xfrm>
          <a:off x="790433" y="3178343"/>
          <a:ext cx="2637565" cy="1058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Flood damage</a:t>
          </a:r>
        </a:p>
        <a:p>
          <a:pPr marL="0" lvl="0" indent="0" algn="ctr" defTabSz="755650">
            <a:lnSpc>
              <a:spcPct val="90000"/>
            </a:lnSpc>
            <a:spcBef>
              <a:spcPct val="0"/>
            </a:spcBef>
            <a:spcAft>
              <a:spcPct val="35000"/>
            </a:spcAft>
            <a:buNone/>
          </a:pPr>
          <a:r>
            <a:rPr lang="en-US" sz="1700" kern="1200"/>
            <a:t>(flood occurrences, </a:t>
          </a:r>
        </a:p>
        <a:p>
          <a:pPr marL="0" lvl="0" indent="0" algn="ctr" defTabSz="755650">
            <a:lnSpc>
              <a:spcPct val="90000"/>
            </a:lnSpc>
            <a:spcBef>
              <a:spcPct val="0"/>
            </a:spcBef>
            <a:spcAft>
              <a:spcPct val="35000"/>
            </a:spcAft>
            <a:buNone/>
          </a:pPr>
          <a:r>
            <a:rPr lang="en-US" sz="1700" kern="1200"/>
            <a:t>% submerged and duration)</a:t>
          </a:r>
          <a:endParaRPr lang="nl-NL" sz="1700" kern="1200"/>
        </a:p>
      </dsp:txBody>
      <dsp:txXfrm>
        <a:off x="821435" y="3209345"/>
        <a:ext cx="2575561" cy="996495"/>
      </dsp:txXfrm>
    </dsp:sp>
    <dsp:sp modelId="{97A71B99-BB83-49FB-B664-0841C5C7CF90}">
      <dsp:nvSpPr>
        <dsp:cNvPr id="0" name=""/>
        <dsp:cNvSpPr/>
      </dsp:nvSpPr>
      <dsp:spPr>
        <a:xfrm rot="5400000">
          <a:off x="1910747" y="4263305"/>
          <a:ext cx="396937" cy="476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rot="-5400000">
        <a:off x="1966319" y="4302999"/>
        <a:ext cx="285794" cy="277856"/>
      </dsp:txXfrm>
    </dsp:sp>
    <dsp:sp modelId="{6856D8CB-658A-4113-8091-5394F5A66AF3}">
      <dsp:nvSpPr>
        <dsp:cNvPr id="0" name=""/>
        <dsp:cNvSpPr/>
      </dsp:nvSpPr>
      <dsp:spPr>
        <a:xfrm>
          <a:off x="790433" y="4766093"/>
          <a:ext cx="2637565" cy="1058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Actual yield </a:t>
          </a:r>
        </a:p>
        <a:p>
          <a:pPr marL="0" lvl="0" indent="0" algn="ctr" defTabSz="755650">
            <a:lnSpc>
              <a:spcPct val="90000"/>
            </a:lnSpc>
            <a:spcBef>
              <a:spcPct val="0"/>
            </a:spcBef>
            <a:spcAft>
              <a:spcPct val="35000"/>
            </a:spcAft>
            <a:buNone/>
          </a:pPr>
          <a:r>
            <a:rPr lang="en-US" sz="1700" kern="1200"/>
            <a:t>(</a:t>
          </a:r>
          <a:r>
            <a:rPr lang="en-US" sz="1700" kern="1200" err="1"/>
            <a:t>tonnes</a:t>
          </a:r>
          <a:r>
            <a:rPr lang="en-US" sz="1700" kern="1200"/>
            <a:t>, per crop, </a:t>
          </a:r>
          <a:r>
            <a:rPr lang="en-US" sz="1700" kern="1200" err="1"/>
            <a:t>upazila</a:t>
          </a:r>
          <a:r>
            <a:rPr lang="en-US" sz="1700" kern="1200"/>
            <a:t>)</a:t>
          </a:r>
          <a:endParaRPr lang="nl-NL" sz="1700" kern="1200"/>
        </a:p>
      </dsp:txBody>
      <dsp:txXfrm>
        <a:off x="821435" y="4797095"/>
        <a:ext cx="2575561" cy="996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2ACC9-027D-4AF5-9AB5-01BE87564667}">
      <dsp:nvSpPr>
        <dsp:cNvPr id="0" name=""/>
        <dsp:cNvSpPr/>
      </dsp:nvSpPr>
      <dsp:spPr>
        <a:xfrm>
          <a:off x="2574780" y="2242936"/>
          <a:ext cx="168419" cy="737837"/>
        </a:xfrm>
        <a:custGeom>
          <a:avLst/>
          <a:gdLst/>
          <a:ahLst/>
          <a:cxnLst/>
          <a:rect l="0" t="0" r="0" b="0"/>
          <a:pathLst>
            <a:path>
              <a:moveTo>
                <a:pt x="168419" y="0"/>
              </a:moveTo>
              <a:lnTo>
                <a:pt x="168419" y="737837"/>
              </a:lnTo>
              <a:lnTo>
                <a:pt x="0" y="7378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F07A0E-DFD4-4CE8-BFB0-FE06F9953F7B}">
      <dsp:nvSpPr>
        <dsp:cNvPr id="0" name=""/>
        <dsp:cNvSpPr/>
      </dsp:nvSpPr>
      <dsp:spPr>
        <a:xfrm>
          <a:off x="2743199" y="2242936"/>
          <a:ext cx="1940833" cy="1475675"/>
        </a:xfrm>
        <a:custGeom>
          <a:avLst/>
          <a:gdLst/>
          <a:ahLst/>
          <a:cxnLst/>
          <a:rect l="0" t="0" r="0" b="0"/>
          <a:pathLst>
            <a:path>
              <a:moveTo>
                <a:pt x="0" y="0"/>
              </a:moveTo>
              <a:lnTo>
                <a:pt x="0" y="1307255"/>
              </a:lnTo>
              <a:lnTo>
                <a:pt x="1940833" y="1307255"/>
              </a:lnTo>
              <a:lnTo>
                <a:pt x="1940833" y="14756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81766-1398-4490-853A-D62307515C30}">
      <dsp:nvSpPr>
        <dsp:cNvPr id="0" name=""/>
        <dsp:cNvSpPr/>
      </dsp:nvSpPr>
      <dsp:spPr>
        <a:xfrm>
          <a:off x="2697479" y="2242936"/>
          <a:ext cx="91440" cy="1475675"/>
        </a:xfrm>
        <a:custGeom>
          <a:avLst/>
          <a:gdLst/>
          <a:ahLst/>
          <a:cxnLst/>
          <a:rect l="0" t="0" r="0" b="0"/>
          <a:pathLst>
            <a:path>
              <a:moveTo>
                <a:pt x="45720" y="0"/>
              </a:moveTo>
              <a:lnTo>
                <a:pt x="45720" y="14756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510F5F-847B-4A71-AEDD-A744D0A03B12}">
      <dsp:nvSpPr>
        <dsp:cNvPr id="0" name=""/>
        <dsp:cNvSpPr/>
      </dsp:nvSpPr>
      <dsp:spPr>
        <a:xfrm>
          <a:off x="802365" y="2242936"/>
          <a:ext cx="1940833" cy="1475675"/>
        </a:xfrm>
        <a:custGeom>
          <a:avLst/>
          <a:gdLst/>
          <a:ahLst/>
          <a:cxnLst/>
          <a:rect l="0" t="0" r="0" b="0"/>
          <a:pathLst>
            <a:path>
              <a:moveTo>
                <a:pt x="1940833" y="0"/>
              </a:moveTo>
              <a:lnTo>
                <a:pt x="1940833" y="1307255"/>
              </a:lnTo>
              <a:lnTo>
                <a:pt x="0" y="1307255"/>
              </a:lnTo>
              <a:lnTo>
                <a:pt x="0" y="14756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105CAC-52BA-4906-9268-81FBF993FB6C}">
      <dsp:nvSpPr>
        <dsp:cNvPr id="0" name=""/>
        <dsp:cNvSpPr/>
      </dsp:nvSpPr>
      <dsp:spPr>
        <a:xfrm>
          <a:off x="1941202" y="1440939"/>
          <a:ext cx="1603994" cy="8019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t>FS composite indicator</a:t>
          </a:r>
        </a:p>
        <a:p>
          <a:pPr marL="0" lvl="0" indent="0" algn="ctr" defTabSz="755650">
            <a:lnSpc>
              <a:spcPct val="90000"/>
            </a:lnSpc>
            <a:spcBef>
              <a:spcPct val="0"/>
            </a:spcBef>
            <a:spcAft>
              <a:spcPct val="35000"/>
            </a:spcAft>
            <a:buNone/>
          </a:pPr>
          <a:r>
            <a:rPr lang="en-US" sz="1700" kern="1200"/>
            <a:t>ADESA</a:t>
          </a:r>
          <a:endParaRPr lang="nl-NL" sz="1700" kern="1200"/>
        </a:p>
      </dsp:txBody>
      <dsp:txXfrm>
        <a:off x="1941202" y="1440939"/>
        <a:ext cx="1603994" cy="801997"/>
      </dsp:txXfrm>
    </dsp:sp>
    <dsp:sp modelId="{0565DD94-FCC0-4047-B84F-90E506FAF96B}">
      <dsp:nvSpPr>
        <dsp:cNvPr id="0" name=""/>
        <dsp:cNvSpPr/>
      </dsp:nvSpPr>
      <dsp:spPr>
        <a:xfrm>
          <a:off x="368" y="3718612"/>
          <a:ext cx="1603994" cy="8019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t>Food Availability</a:t>
          </a:r>
        </a:p>
        <a:p>
          <a:pPr marL="0" lvl="0" indent="0" algn="ctr" defTabSz="755650">
            <a:lnSpc>
              <a:spcPct val="90000"/>
            </a:lnSpc>
            <a:spcBef>
              <a:spcPct val="0"/>
            </a:spcBef>
            <a:spcAft>
              <a:spcPct val="35000"/>
            </a:spcAft>
            <a:buNone/>
          </a:pPr>
          <a:r>
            <a:rPr lang="nl-NL" sz="1700" kern="1200"/>
            <a:t>(</a:t>
          </a:r>
          <a:r>
            <a:rPr lang="nl-NL" sz="1700" kern="1200" err="1"/>
            <a:t>total</a:t>
          </a:r>
          <a:r>
            <a:rPr lang="nl-NL" sz="1700" kern="1200"/>
            <a:t> </a:t>
          </a:r>
          <a:r>
            <a:rPr lang="nl-NL" sz="1700" kern="1200" err="1"/>
            <a:t>supply</a:t>
          </a:r>
          <a:r>
            <a:rPr lang="nl-NL" sz="1700" kern="1200"/>
            <a:t>)</a:t>
          </a:r>
        </a:p>
      </dsp:txBody>
      <dsp:txXfrm>
        <a:off x="368" y="3718612"/>
        <a:ext cx="1603994" cy="801997"/>
      </dsp:txXfrm>
    </dsp:sp>
    <dsp:sp modelId="{D053D771-A242-4308-A5DA-4FA324B78CE2}">
      <dsp:nvSpPr>
        <dsp:cNvPr id="0" name=""/>
        <dsp:cNvSpPr/>
      </dsp:nvSpPr>
      <dsp:spPr>
        <a:xfrm>
          <a:off x="1941202" y="3718612"/>
          <a:ext cx="1603994" cy="8019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t>Food Accessibility</a:t>
          </a:r>
        </a:p>
        <a:p>
          <a:pPr marL="0" lvl="0" indent="0" algn="ctr" defTabSz="755650">
            <a:lnSpc>
              <a:spcPct val="90000"/>
            </a:lnSpc>
            <a:spcBef>
              <a:spcPct val="0"/>
            </a:spcBef>
            <a:spcAft>
              <a:spcPct val="35000"/>
            </a:spcAft>
            <a:buNone/>
          </a:pPr>
          <a:r>
            <a:rPr lang="en-US" sz="1700" kern="1200"/>
            <a:t>(income)</a:t>
          </a:r>
          <a:endParaRPr lang="nl-NL" sz="1700" kern="1200"/>
        </a:p>
      </dsp:txBody>
      <dsp:txXfrm>
        <a:off x="1941202" y="3718612"/>
        <a:ext cx="1603994" cy="801997"/>
      </dsp:txXfrm>
    </dsp:sp>
    <dsp:sp modelId="{79F3CCDA-6678-4B0F-AC6A-39F4C7661C36}">
      <dsp:nvSpPr>
        <dsp:cNvPr id="0" name=""/>
        <dsp:cNvSpPr/>
      </dsp:nvSpPr>
      <dsp:spPr>
        <a:xfrm>
          <a:off x="3882035" y="3718612"/>
          <a:ext cx="1603994" cy="8019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t>Food Utilization</a:t>
          </a:r>
          <a:endParaRPr lang="nl-NL" sz="1700" b="1" kern="1200"/>
        </a:p>
      </dsp:txBody>
      <dsp:txXfrm>
        <a:off x="3882035" y="3718612"/>
        <a:ext cx="1603994" cy="801997"/>
      </dsp:txXfrm>
    </dsp:sp>
    <dsp:sp modelId="{9F93AD40-6962-4DA8-B802-84467E4648AA}">
      <dsp:nvSpPr>
        <dsp:cNvPr id="0" name=""/>
        <dsp:cNvSpPr/>
      </dsp:nvSpPr>
      <dsp:spPr>
        <a:xfrm>
          <a:off x="126490" y="2579775"/>
          <a:ext cx="2448289" cy="8019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t>Food Stability</a:t>
          </a:r>
        </a:p>
        <a:p>
          <a:pPr marL="0" lvl="0" indent="0" algn="ctr" defTabSz="755650">
            <a:lnSpc>
              <a:spcPct val="90000"/>
            </a:lnSpc>
            <a:spcBef>
              <a:spcPct val="0"/>
            </a:spcBef>
            <a:spcAft>
              <a:spcPct val="35000"/>
            </a:spcAft>
            <a:buNone/>
          </a:pPr>
          <a:r>
            <a:rPr lang="en-US" sz="1700" kern="1200"/>
            <a:t>(flood and drought disaster, included in rice &amp; wheat)</a:t>
          </a:r>
          <a:endParaRPr lang="nl-NL" sz="1700" kern="1200"/>
        </a:p>
      </dsp:txBody>
      <dsp:txXfrm>
        <a:off x="126490" y="2579775"/>
        <a:ext cx="2448289" cy="8019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AE0B9-4F3B-1341-820D-09AC608417E5}" type="datetimeFigureOut">
              <a:rPr lang="x-none" smtClean="0"/>
              <a:t>3/21/2021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0AEEA-ECD7-C943-94FC-1B73259F0F01}" type="slidenum">
              <a:rPr lang="x-none" smtClean="0"/>
              <a:t>‹#›</a:t>
            </a:fld>
            <a:endParaRPr lang="x-none"/>
          </a:p>
        </p:txBody>
      </p:sp>
    </p:spTree>
    <p:extLst>
      <p:ext uri="{BB962C8B-B14F-4D97-AF65-F5344CB8AC3E}">
        <p14:creationId xmlns:p14="http://schemas.microsoft.com/office/powerpoint/2010/main" val="1947310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calculation time</a:t>
            </a:r>
          </a:p>
          <a:p>
            <a:r>
              <a:rPr lang="en-US" sz="1200" b="0" i="0" u="none" strike="noStrike" kern="1200" baseline="0" dirty="0">
                <a:solidFill>
                  <a:schemeClr val="tx1"/>
                </a:solidFill>
                <a:latin typeface="+mn-lt"/>
                <a:ea typeface="+mn-ea"/>
                <a:cs typeface="+mn-cs"/>
              </a:rPr>
              <a:t>Based on results of detailed, sectoral models</a:t>
            </a:r>
          </a:p>
          <a:p>
            <a:r>
              <a:rPr lang="en-US" sz="1200" b="0" i="0" u="none" strike="noStrike" kern="1200" baseline="0" dirty="0">
                <a:solidFill>
                  <a:schemeClr val="tx1"/>
                </a:solidFill>
                <a:latin typeface="+mn-lt"/>
                <a:ea typeface="+mn-ea"/>
                <a:cs typeface="+mn-cs"/>
              </a:rPr>
              <a:t>not a replacement for detailed models</a:t>
            </a:r>
          </a:p>
          <a:p>
            <a:endParaRPr lang="en-US" dirty="0"/>
          </a:p>
        </p:txBody>
      </p:sp>
      <p:sp>
        <p:nvSpPr>
          <p:cNvPr id="4" name="Slide Number Placeholder 3"/>
          <p:cNvSpPr>
            <a:spLocks noGrp="1"/>
          </p:cNvSpPr>
          <p:nvPr>
            <p:ph type="sldNum" sz="quarter" idx="10"/>
          </p:nvPr>
        </p:nvSpPr>
        <p:spPr/>
        <p:txBody>
          <a:bodyPr/>
          <a:lstStyle/>
          <a:p>
            <a:fld id="{E650AEEA-ECD7-C943-94FC-1B73259F0F01}" type="slidenum">
              <a:rPr lang="x-none" smtClean="0"/>
              <a:t>4</a:t>
            </a:fld>
            <a:endParaRPr lang="x-none"/>
          </a:p>
        </p:txBody>
      </p:sp>
    </p:spTree>
    <p:extLst>
      <p:ext uri="{BB962C8B-B14F-4D97-AF65-F5344CB8AC3E}">
        <p14:creationId xmlns:p14="http://schemas.microsoft.com/office/powerpoint/2010/main" val="256749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*Vanni add notes* </a:t>
            </a:r>
          </a:p>
        </p:txBody>
      </p:sp>
      <p:sp>
        <p:nvSpPr>
          <p:cNvPr id="4" name="Slide Number Placeholder 3"/>
          <p:cNvSpPr>
            <a:spLocks noGrp="1"/>
          </p:cNvSpPr>
          <p:nvPr>
            <p:ph type="sldNum" sz="quarter" idx="5"/>
          </p:nvPr>
        </p:nvSpPr>
        <p:spPr/>
        <p:txBody>
          <a:bodyPr/>
          <a:lstStyle/>
          <a:p>
            <a:fld id="{E650AEEA-ECD7-C943-94FC-1B73259F0F01}" type="slidenum">
              <a:rPr lang="x-none" smtClean="0"/>
              <a:t>18</a:t>
            </a:fld>
            <a:endParaRPr lang="x-none"/>
          </a:p>
        </p:txBody>
      </p:sp>
    </p:spTree>
    <p:extLst>
      <p:ext uri="{BB962C8B-B14F-4D97-AF65-F5344CB8AC3E}">
        <p14:creationId xmlns:p14="http://schemas.microsoft.com/office/powerpoint/2010/main" val="2805923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*Vanni add notes* </a:t>
            </a:r>
          </a:p>
        </p:txBody>
      </p:sp>
      <p:sp>
        <p:nvSpPr>
          <p:cNvPr id="4" name="Slide Number Placeholder 3"/>
          <p:cNvSpPr>
            <a:spLocks noGrp="1"/>
          </p:cNvSpPr>
          <p:nvPr>
            <p:ph type="sldNum" sz="quarter" idx="5"/>
          </p:nvPr>
        </p:nvSpPr>
        <p:spPr/>
        <p:txBody>
          <a:bodyPr/>
          <a:lstStyle/>
          <a:p>
            <a:fld id="{E650AEEA-ECD7-C943-94FC-1B73259F0F01}" type="slidenum">
              <a:rPr lang="x-none" smtClean="0"/>
              <a:t>19</a:t>
            </a:fld>
            <a:endParaRPr lang="x-none"/>
          </a:p>
        </p:txBody>
      </p:sp>
    </p:spTree>
    <p:extLst>
      <p:ext uri="{BB962C8B-B14F-4D97-AF65-F5344CB8AC3E}">
        <p14:creationId xmlns:p14="http://schemas.microsoft.com/office/powerpoint/2010/main" val="354104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0AEEA-ECD7-C943-94FC-1B73259F0F01}" type="slidenum">
              <a:rPr lang="x-none" smtClean="0"/>
              <a:t>22</a:t>
            </a:fld>
            <a:endParaRPr lang="x-none"/>
          </a:p>
        </p:txBody>
      </p:sp>
    </p:spTree>
    <p:extLst>
      <p:ext uri="{BB962C8B-B14F-4D97-AF65-F5344CB8AC3E}">
        <p14:creationId xmlns:p14="http://schemas.microsoft.com/office/powerpoint/2010/main" val="108591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Flash flooding in upstream polders, due to (unexpected) public cuts</a:t>
            </a:r>
          </a:p>
          <a:p>
            <a:r>
              <a:rPr lang="nl-NL" dirty="0"/>
              <a:t>Downstream polders suffer from submergence as a result of a backwater effect from Jamuna River.</a:t>
            </a:r>
          </a:p>
          <a:p>
            <a:r>
              <a:rPr lang="nl-NL" dirty="0"/>
              <a:t>Overland flow to Atrai river is disrupted by embankments, now all is collected in Sib-river.</a:t>
            </a:r>
          </a:p>
        </p:txBody>
      </p:sp>
      <p:sp>
        <p:nvSpPr>
          <p:cNvPr id="4" name="Slide Number Placeholder 3"/>
          <p:cNvSpPr>
            <a:spLocks noGrp="1"/>
          </p:cNvSpPr>
          <p:nvPr>
            <p:ph type="sldNum" sz="quarter" idx="5"/>
          </p:nvPr>
        </p:nvSpPr>
        <p:spPr/>
        <p:txBody>
          <a:bodyPr/>
          <a:lstStyle/>
          <a:p>
            <a:fld id="{E650AEEA-ECD7-C943-94FC-1B73259F0F01}" type="slidenum">
              <a:rPr lang="x-none" smtClean="0"/>
              <a:t>24</a:t>
            </a:fld>
            <a:endParaRPr lang="x-none"/>
          </a:p>
        </p:txBody>
      </p:sp>
    </p:spTree>
    <p:extLst>
      <p:ext uri="{BB962C8B-B14F-4D97-AF65-F5344CB8AC3E}">
        <p14:creationId xmlns:p14="http://schemas.microsoft.com/office/powerpoint/2010/main" val="335210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0AEEA-ECD7-C943-94FC-1B73259F0F01}" type="slidenum">
              <a:rPr lang="x-none" smtClean="0"/>
              <a:t>26</a:t>
            </a:fld>
            <a:endParaRPr lang="x-none"/>
          </a:p>
        </p:txBody>
      </p:sp>
    </p:spTree>
    <p:extLst>
      <p:ext uri="{BB962C8B-B14F-4D97-AF65-F5344CB8AC3E}">
        <p14:creationId xmlns:p14="http://schemas.microsoft.com/office/powerpoint/2010/main" val="305166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For voice: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web-based dashboard is used for viewing model results for future decision-making. It has several dashboards such as impact explorer which supports users to evaluate and compare calculated impacts of projects and programs. Another dashboard Program Manager combines information from investment projects and showing the project implementation pathway, cost, funding sources, and contribution to BDP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8CBB2A-7865-49A8-902F-4ED9FE8A8AB4}" type="slidenum">
              <a:rPr lang="en-US" smtClean="0"/>
              <a:t>36</a:t>
            </a:fld>
            <a:endParaRPr lang="en-US"/>
          </a:p>
        </p:txBody>
      </p:sp>
    </p:spTree>
    <p:extLst>
      <p:ext uri="{BB962C8B-B14F-4D97-AF65-F5344CB8AC3E}">
        <p14:creationId xmlns:p14="http://schemas.microsoft.com/office/powerpoint/2010/main" val="6639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0AEEA-ECD7-C943-94FC-1B73259F0F01}" type="slidenum">
              <a:rPr lang="x-none" smtClean="0"/>
              <a:t>39</a:t>
            </a:fld>
            <a:endParaRPr lang="x-none"/>
          </a:p>
        </p:txBody>
      </p:sp>
    </p:spTree>
    <p:extLst>
      <p:ext uri="{BB962C8B-B14F-4D97-AF65-F5344CB8AC3E}">
        <p14:creationId xmlns:p14="http://schemas.microsoft.com/office/powerpoint/2010/main" val="1958484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0AEEA-ECD7-C943-94FC-1B73259F0F01}" type="slidenum">
              <a:rPr lang="x-none" smtClean="0"/>
              <a:t>40</a:t>
            </a:fld>
            <a:endParaRPr lang="x-none"/>
          </a:p>
        </p:txBody>
      </p:sp>
    </p:spTree>
    <p:extLst>
      <p:ext uri="{BB962C8B-B14F-4D97-AF65-F5344CB8AC3E}">
        <p14:creationId xmlns:p14="http://schemas.microsoft.com/office/powerpoint/2010/main" val="51170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Ecosystem functioning indicators:</a:t>
            </a:r>
          </a:p>
          <a:p>
            <a:r>
              <a:rPr lang="nl-NL"/>
              <a:t>Change in low flow discharge (Q90)</a:t>
            </a:r>
          </a:p>
          <a:p>
            <a:r>
              <a:rPr lang="nl-NL"/>
              <a:t>Change in peak discharge (Q10)</a:t>
            </a:r>
          </a:p>
          <a:p>
            <a:r>
              <a:rPr lang="nl-NL"/>
              <a:t>Change in average annual inflowing volume (10^6 m3)</a:t>
            </a:r>
          </a:p>
          <a:p>
            <a:r>
              <a:rPr lang="nl-NL"/>
              <a:t>Timing of annual discharge peak (month with occurrence of annual maximum discharge)</a:t>
            </a:r>
          </a:p>
          <a:p>
            <a:r>
              <a:rPr lang="nl-NL"/>
              <a:t>Length of dry season:</a:t>
            </a:r>
            <a:r>
              <a:rPr lang="en-US"/>
              <a:t> average number of months with Q&lt;Q75</a:t>
            </a:r>
          </a:p>
          <a:p>
            <a:endParaRPr lang="en-US"/>
          </a:p>
          <a:p>
            <a:r>
              <a:rPr lang="en-US"/>
              <a:t>Area suitable for agriculture or fishing (?)</a:t>
            </a:r>
            <a:endParaRPr lang="nl-NL"/>
          </a:p>
          <a:p>
            <a:endParaRPr lang="nl-NL"/>
          </a:p>
        </p:txBody>
      </p:sp>
      <p:sp>
        <p:nvSpPr>
          <p:cNvPr id="4" name="Slide Number Placeholder 3"/>
          <p:cNvSpPr>
            <a:spLocks noGrp="1"/>
          </p:cNvSpPr>
          <p:nvPr>
            <p:ph type="sldNum" sz="quarter" idx="5"/>
          </p:nvPr>
        </p:nvSpPr>
        <p:spPr/>
        <p:txBody>
          <a:bodyPr/>
          <a:lstStyle/>
          <a:p>
            <a:fld id="{E650AEEA-ECD7-C943-94FC-1B73259F0F01}" type="slidenum">
              <a:rPr lang="x-none" smtClean="0"/>
              <a:t>5</a:t>
            </a:fld>
            <a:endParaRPr lang="x-none"/>
          </a:p>
        </p:txBody>
      </p:sp>
    </p:spTree>
    <p:extLst>
      <p:ext uri="{BB962C8B-B14F-4D97-AF65-F5344CB8AC3E}">
        <p14:creationId xmlns:p14="http://schemas.microsoft.com/office/powerpoint/2010/main" val="83284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metamodel contains of three main components:</a:t>
            </a:r>
          </a:p>
          <a:p>
            <a:pPr marL="171450" indent="-171450">
              <a:buFontTx/>
              <a:buChar char="-"/>
            </a:pPr>
            <a:r>
              <a:rPr lang="nl-NL" dirty="0"/>
              <a:t>engine, database and Dashboard</a:t>
            </a:r>
          </a:p>
          <a:p>
            <a:pPr marL="171450" indent="-171450">
              <a:buFontTx/>
              <a:buChar char="-"/>
            </a:pPr>
            <a:r>
              <a:rPr lang="en-US" dirty="0"/>
              <a:t>The central input database is an important component: structured, verified national data available on weather, climate, water, agricultural production, inhabitants, land use, projects, etc.</a:t>
            </a:r>
          </a:p>
          <a:p>
            <a:pPr marL="171450" indent="-171450">
              <a:buFontTx/>
              <a:buChar char="-"/>
            </a:pPr>
            <a:r>
              <a:rPr lang="nl-NL" dirty="0"/>
              <a:t>Case Maneger is also Imporant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0AEEA-ECD7-C943-94FC-1B73259F0F01}"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58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the following slides we try to give insights in the conceptual model of water distribution in Bangladesh and several model input and assumptions. Please provide comments for further improvements.</a:t>
            </a:r>
          </a:p>
          <a:p>
            <a:endParaRPr lang="nl-NL" dirty="0"/>
          </a:p>
          <a:p>
            <a:r>
              <a:rPr lang="nl-NL" dirty="0"/>
              <a:t>You see here a typical, very much stylized sideview of a Bangladesh floodplain for a certain upazila. The waterbalance concepts are mainly build upon previous works from all types of institutions in Bangladesh, described by Brammer, amongst others. It is tried to keep the waterbalance as simple and effective as possible, targeted at the main objective of the Metamodel.</a:t>
            </a:r>
          </a:p>
          <a:p>
            <a:endParaRPr lang="nl-NL" dirty="0"/>
          </a:p>
          <a:p>
            <a:r>
              <a:rPr lang="nl-NL" dirty="0"/>
              <a:t>At the highest level we distinguish within an upazila (our main calculation unit) between FCDI-project area and non-FCDI-project area (BWDB project area). We further adopt the classification of flood landtypes for the agircultural areas in order to be able to connect with crop rotations and patterns in the water demand and agricultural production modules, plus 5 other landuses (settlements, forests, permanent waterbodies, river and shrimp areas). So theoretically, each upazila in Bangladesh is divided in 10 landtypes and again in 2 areas (protected and unprotected). Further, it communicates with one of the 105 nearest and hydrologically informed network nodes (see the image on the top), in order to drain water (in times of excess) and to ‘flood’ lands from the river or let water in during dry season.</a:t>
            </a:r>
          </a:p>
          <a:p>
            <a:endParaRPr lang="nl-NL" dirty="0"/>
          </a:p>
          <a:p>
            <a:r>
              <a:rPr lang="nl-NL" dirty="0"/>
              <a:t>Finally, each of the 20 landtypes in an upazila is considered a separate balance, for which a each timestep the waterbalance is calculated. Each ‘balance’ includes general vertical processes as precipitation, evapotranspiration, soil infiltration and percolation to deeper grounwater, as well as horizontal processes, as local runoff, water inlet or overbank river flow. Man-made hydraulic structures like main embankments, regulators, irrigation schemes are included and can be operated, as well as non-hydraulic structures as road obstructions, land uses with ‘resistance’ properties are included. Small-scale SW irrigation (LLPs) is not explicitly modelled. </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fld id="{E650AEEA-ECD7-C943-94FC-1B73259F0F01}" type="slidenum">
              <a:rPr lang="x-none" smtClean="0"/>
              <a:t>9</a:t>
            </a:fld>
            <a:endParaRPr lang="x-none"/>
          </a:p>
        </p:txBody>
      </p:sp>
    </p:spTree>
    <p:extLst>
      <p:ext uri="{BB962C8B-B14F-4D97-AF65-F5344CB8AC3E}">
        <p14:creationId xmlns:p14="http://schemas.microsoft.com/office/powerpoint/2010/main" val="389635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CWD is crop water demand (m</a:t>
            </a:r>
            <a:r>
              <a:rPr lang="en-US" sz="1200"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/decade)</a:t>
            </a:r>
            <a:endParaRPr lang="nl-NL" sz="1200" kern="1200">
              <a:solidFill>
                <a:schemeClr val="tx1"/>
              </a:solidFill>
              <a:effectLst/>
              <a:latin typeface="+mn-lt"/>
              <a:ea typeface="+mn-ea"/>
              <a:cs typeface="+mn-cs"/>
            </a:endParaRPr>
          </a:p>
          <a:p>
            <a:pPr lvl="0"/>
            <a:r>
              <a:rPr lang="en-US" sz="1200" kern="1200" err="1">
                <a:solidFill>
                  <a:schemeClr val="tx1"/>
                </a:solidFill>
                <a:effectLst/>
                <a:latin typeface="+mn-lt"/>
                <a:ea typeface="+mn-ea"/>
                <a:cs typeface="+mn-cs"/>
              </a:rPr>
              <a:t>EToi</a:t>
            </a:r>
            <a:r>
              <a:rPr lang="en-US" sz="1200" kern="1200">
                <a:solidFill>
                  <a:schemeClr val="tx1"/>
                </a:solidFill>
                <a:effectLst/>
                <a:latin typeface="+mn-lt"/>
                <a:ea typeface="+mn-ea"/>
                <a:cs typeface="+mn-cs"/>
              </a:rPr>
              <a:t> is reference evapotranspiration (mm/day)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a:t>
            </a:r>
            <a:r>
              <a:rPr lang="en-US" sz="1200" kern="1200">
                <a:solidFill>
                  <a:schemeClr val="tx1"/>
                </a:solidFill>
                <a:effectLst/>
                <a:latin typeface="+mn-lt"/>
                <a:ea typeface="+mn-ea"/>
                <a:cs typeface="+mn-cs"/>
              </a:rPr>
              <a:t> decade </a:t>
            </a:r>
            <a:endParaRPr lang="nl-NL" sz="1200" kern="1200">
              <a:solidFill>
                <a:schemeClr val="tx1"/>
              </a:solidFill>
              <a:effectLst/>
              <a:latin typeface="+mn-lt"/>
              <a:ea typeface="+mn-ea"/>
              <a:cs typeface="+mn-cs"/>
            </a:endParaRPr>
          </a:p>
          <a:p>
            <a:pPr lvl="0"/>
            <a:r>
              <a:rPr lang="en-US" sz="1200" kern="1200" err="1">
                <a:solidFill>
                  <a:schemeClr val="tx1"/>
                </a:solidFill>
                <a:effectLst/>
                <a:latin typeface="+mn-lt"/>
                <a:ea typeface="+mn-ea"/>
                <a:cs typeface="+mn-cs"/>
              </a:rPr>
              <a:t>Kci</a:t>
            </a:r>
            <a:r>
              <a:rPr lang="en-US" sz="1200" kern="1200">
                <a:solidFill>
                  <a:schemeClr val="tx1"/>
                </a:solidFill>
                <a:effectLst/>
                <a:latin typeface="+mn-lt"/>
                <a:ea typeface="+mn-ea"/>
                <a:cs typeface="+mn-cs"/>
              </a:rPr>
              <a:t> is the crop co-efficient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a:t>
            </a:r>
            <a:r>
              <a:rPr lang="en-US" sz="1200" kern="1200">
                <a:solidFill>
                  <a:schemeClr val="tx1"/>
                </a:solidFill>
                <a:effectLst/>
                <a:latin typeface="+mn-lt"/>
                <a:ea typeface="+mn-ea"/>
                <a:cs typeface="+mn-cs"/>
              </a:rPr>
              <a:t> decade</a:t>
            </a:r>
            <a:endParaRPr lang="nl-NL" sz="1200" kern="1200">
              <a:solidFill>
                <a:schemeClr val="tx1"/>
              </a:solidFill>
              <a:effectLst/>
              <a:latin typeface="+mn-lt"/>
              <a:ea typeface="+mn-ea"/>
              <a:cs typeface="+mn-cs"/>
            </a:endParaRPr>
          </a:p>
          <a:p>
            <a:pPr lvl="0"/>
            <a:r>
              <a:rPr lang="en-US" sz="1200" kern="1200" err="1">
                <a:solidFill>
                  <a:schemeClr val="tx1"/>
                </a:solidFill>
                <a:effectLst/>
                <a:latin typeface="+mn-lt"/>
                <a:ea typeface="+mn-ea"/>
                <a:cs typeface="+mn-cs"/>
              </a:rPr>
              <a:t>Acrop</a:t>
            </a:r>
            <a:r>
              <a:rPr lang="en-US" sz="1200" kern="1200">
                <a:solidFill>
                  <a:schemeClr val="tx1"/>
                </a:solidFill>
                <a:effectLst/>
                <a:latin typeface="+mn-lt"/>
                <a:ea typeface="+mn-ea"/>
                <a:cs typeface="+mn-cs"/>
              </a:rPr>
              <a:t> is Area of Crop (hectare) </a:t>
            </a:r>
            <a:endParaRPr lang="nl-NL"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E0776BFC-4A05-46BD-921B-EB51FF884CD0}" type="slidenum">
              <a:rPr lang="en-GB" smtClean="0"/>
              <a:t>12</a:t>
            </a:fld>
            <a:endParaRPr lang="en-GB"/>
          </a:p>
        </p:txBody>
      </p:sp>
    </p:spTree>
    <p:extLst>
      <p:ext uri="{BB962C8B-B14F-4D97-AF65-F5344CB8AC3E}">
        <p14:creationId xmlns:p14="http://schemas.microsoft.com/office/powerpoint/2010/main" val="108718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650AEEA-ECD7-C943-94FC-1B73259F0F01}" type="slidenum">
              <a:rPr lang="x-none" smtClean="0"/>
              <a:t>13</a:t>
            </a:fld>
            <a:endParaRPr lang="x-none"/>
          </a:p>
        </p:txBody>
      </p:sp>
    </p:spTree>
    <p:extLst>
      <p:ext uri="{BB962C8B-B14F-4D97-AF65-F5344CB8AC3E}">
        <p14:creationId xmlns:p14="http://schemas.microsoft.com/office/powerpoint/2010/main" val="342060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Input Rashid figure</a:t>
            </a:r>
          </a:p>
          <a:p>
            <a:endParaRPr lang="en-US">
              <a:cs typeface="Calibri"/>
            </a:endParaRPr>
          </a:p>
        </p:txBody>
      </p:sp>
      <p:sp>
        <p:nvSpPr>
          <p:cNvPr id="4" name="Slide Number Placeholder 3"/>
          <p:cNvSpPr>
            <a:spLocks noGrp="1"/>
          </p:cNvSpPr>
          <p:nvPr>
            <p:ph type="sldNum" sz="quarter" idx="5"/>
          </p:nvPr>
        </p:nvSpPr>
        <p:spPr/>
        <p:txBody>
          <a:bodyPr/>
          <a:lstStyle/>
          <a:p>
            <a:fld id="{E650AEEA-ECD7-C943-94FC-1B73259F0F01}" type="slidenum">
              <a:rPr lang="x-none" smtClean="0"/>
              <a:t>14</a:t>
            </a:fld>
            <a:endParaRPr lang="x-none"/>
          </a:p>
        </p:txBody>
      </p:sp>
    </p:spTree>
    <p:extLst>
      <p:ext uri="{BB962C8B-B14F-4D97-AF65-F5344CB8AC3E}">
        <p14:creationId xmlns:p14="http://schemas.microsoft.com/office/powerpoint/2010/main" val="259877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*Calculation steps </a:t>
            </a:r>
          </a:p>
        </p:txBody>
      </p:sp>
      <p:sp>
        <p:nvSpPr>
          <p:cNvPr id="4" name="Slide Number Placeholder 3"/>
          <p:cNvSpPr>
            <a:spLocks noGrp="1"/>
          </p:cNvSpPr>
          <p:nvPr>
            <p:ph type="sldNum" sz="quarter" idx="5"/>
          </p:nvPr>
        </p:nvSpPr>
        <p:spPr/>
        <p:txBody>
          <a:bodyPr/>
          <a:lstStyle/>
          <a:p>
            <a:fld id="{E650AEEA-ECD7-C943-94FC-1B73259F0F01}" type="slidenum">
              <a:rPr lang="x-none" smtClean="0"/>
              <a:t>15</a:t>
            </a:fld>
            <a:endParaRPr lang="x-none"/>
          </a:p>
        </p:txBody>
      </p:sp>
    </p:spTree>
    <p:extLst>
      <p:ext uri="{BB962C8B-B14F-4D97-AF65-F5344CB8AC3E}">
        <p14:creationId xmlns:p14="http://schemas.microsoft.com/office/powerpoint/2010/main" val="3261857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650AEEA-ECD7-C943-94FC-1B73259F0F01}" type="slidenum">
              <a:rPr lang="x-none" smtClean="0"/>
              <a:t>16</a:t>
            </a:fld>
            <a:endParaRPr lang="x-none"/>
          </a:p>
        </p:txBody>
      </p:sp>
    </p:spTree>
    <p:extLst>
      <p:ext uri="{BB962C8B-B14F-4D97-AF65-F5344CB8AC3E}">
        <p14:creationId xmlns:p14="http://schemas.microsoft.com/office/powerpoint/2010/main" val="1683090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678F6A-66B5-E041-86B6-86371DB4D1C6}"/>
              </a:ext>
            </a:extLst>
          </p:cNvPr>
          <p:cNvSpPr>
            <a:spLocks noGrp="1"/>
          </p:cNvSpPr>
          <p:nvPr>
            <p:ph type="title"/>
          </p:nvPr>
        </p:nvSpPr>
        <p:spPr>
          <a:xfrm>
            <a:off x="6573794" y="1330326"/>
            <a:ext cx="4773655" cy="2027692"/>
          </a:xfrm>
        </p:spPr>
        <p:txBody>
          <a:bodyPr anchor="b">
            <a:normAutofit/>
          </a:bodyPr>
          <a:lstStyle>
            <a:lvl1pPr>
              <a:defRPr sz="4800"/>
            </a:lvl1pPr>
          </a:lstStyle>
          <a:p>
            <a:r>
              <a:rPr lang="en-US"/>
              <a:t>Click to edit Master title style</a:t>
            </a:r>
            <a:endParaRPr lang="x-none"/>
          </a:p>
        </p:txBody>
      </p:sp>
      <p:sp>
        <p:nvSpPr>
          <p:cNvPr id="8" name="Text Placeholder 2">
            <a:extLst>
              <a:ext uri="{FF2B5EF4-FFF2-40B4-BE49-F238E27FC236}">
                <a16:creationId xmlns:a16="http://schemas.microsoft.com/office/drawing/2014/main" id="{34A24B79-F008-5C4C-BABB-F552546F777A}"/>
              </a:ext>
            </a:extLst>
          </p:cNvPr>
          <p:cNvSpPr>
            <a:spLocks noGrp="1"/>
          </p:cNvSpPr>
          <p:nvPr>
            <p:ph type="body" idx="1"/>
          </p:nvPr>
        </p:nvSpPr>
        <p:spPr>
          <a:xfrm>
            <a:off x="6573793" y="3623550"/>
            <a:ext cx="4773655" cy="843864"/>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2C607793-0F1F-9347-9AD5-95D857289224}"/>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7" name="Picture 6">
            <a:extLst>
              <a:ext uri="{FF2B5EF4-FFF2-40B4-BE49-F238E27FC236}">
                <a16:creationId xmlns:a16="http://schemas.microsoft.com/office/drawing/2014/main" id="{A4882363-59C1-7A46-BCD4-F91E875F6319}"/>
              </a:ext>
            </a:extLst>
          </p:cNvPr>
          <p:cNvPicPr/>
          <p:nvPr/>
        </p:nvPicPr>
        <p:blipFill>
          <a:blip r:embed="rId3"/>
          <a:stretch>
            <a:fillRect/>
          </a:stretch>
        </p:blipFill>
        <p:spPr>
          <a:xfrm>
            <a:off x="10443029" y="6035509"/>
            <a:ext cx="1266371" cy="510827"/>
          </a:xfrm>
          <a:prstGeom prst="rect">
            <a:avLst/>
          </a:prstGeom>
        </p:spPr>
      </p:pic>
      <p:pic>
        <p:nvPicPr>
          <p:cNvPr id="9" name="Picture 8">
            <a:extLst>
              <a:ext uri="{FF2B5EF4-FFF2-40B4-BE49-F238E27FC236}">
                <a16:creationId xmlns:a16="http://schemas.microsoft.com/office/drawing/2014/main" id="{42A15941-D723-4583-A4D6-2BE6B2FC7339}"/>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0" name="Picture 9">
            <a:extLst>
              <a:ext uri="{FF2B5EF4-FFF2-40B4-BE49-F238E27FC236}">
                <a16:creationId xmlns:a16="http://schemas.microsoft.com/office/drawing/2014/main" id="{7EAE4B7A-2FD6-4FA5-9182-9140D0AF16DD}"/>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658435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AEB7-783F-F14B-88D4-77AC2D75F1F5}"/>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9F40A98-4DD2-7F4D-B594-23D9E340E3B2}"/>
              </a:ext>
            </a:extLst>
          </p:cNvPr>
          <p:cNvSpPr>
            <a:spLocks noGrp="1"/>
          </p:cNvSpPr>
          <p:nvPr>
            <p:ph type="body" orient="vert" idx="1"/>
          </p:nvPr>
        </p:nvSpPr>
        <p:spPr>
          <a:xfrm>
            <a:off x="838200" y="1825625"/>
            <a:ext cx="10515600" cy="3965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cxnSp>
        <p:nvCxnSpPr>
          <p:cNvPr id="6" name="Straight Connector 5">
            <a:extLst>
              <a:ext uri="{FF2B5EF4-FFF2-40B4-BE49-F238E27FC236}">
                <a16:creationId xmlns:a16="http://schemas.microsoft.com/office/drawing/2014/main" id="{32EFC7B0-96F3-9E44-9B29-FC6BF2540BC2}"/>
              </a:ext>
            </a:extLst>
          </p:cNvPr>
          <p:cNvCxnSpPr/>
          <p:nvPr/>
        </p:nvCxnSpPr>
        <p:spPr>
          <a:xfrm>
            <a:off x="839788" y="169068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782162CC-DF5E-504C-8D1C-4B9F0EE3A16E}"/>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1" name="Picture 10">
            <a:extLst>
              <a:ext uri="{FF2B5EF4-FFF2-40B4-BE49-F238E27FC236}">
                <a16:creationId xmlns:a16="http://schemas.microsoft.com/office/drawing/2014/main" id="{A7F089A6-0D97-2E4B-989F-AAC0A9411C65}"/>
              </a:ext>
            </a:extLst>
          </p:cNvPr>
          <p:cNvPicPr/>
          <p:nvPr/>
        </p:nvPicPr>
        <p:blipFill>
          <a:blip r:embed="rId3"/>
          <a:stretch>
            <a:fillRect/>
          </a:stretch>
        </p:blipFill>
        <p:spPr>
          <a:xfrm>
            <a:off x="10443029" y="6035509"/>
            <a:ext cx="1266371" cy="510827"/>
          </a:xfrm>
          <a:prstGeom prst="rect">
            <a:avLst/>
          </a:prstGeom>
        </p:spPr>
      </p:pic>
      <p:cxnSp>
        <p:nvCxnSpPr>
          <p:cNvPr id="7" name="Straight Connector 6">
            <a:extLst>
              <a:ext uri="{FF2B5EF4-FFF2-40B4-BE49-F238E27FC236}">
                <a16:creationId xmlns:a16="http://schemas.microsoft.com/office/drawing/2014/main" id="{4AC8EB11-A493-435C-8891-779A9990D499}"/>
              </a:ext>
            </a:extLst>
          </p:cNvPr>
          <p:cNvCxnSpPr/>
          <p:nvPr userDrawn="1"/>
        </p:nvCxnSpPr>
        <p:spPr>
          <a:xfrm>
            <a:off x="839788" y="169068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47AC78B3-17A4-4BA6-B933-F1E9AAC6177B}"/>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0" name="Picture 9">
            <a:extLst>
              <a:ext uri="{FF2B5EF4-FFF2-40B4-BE49-F238E27FC236}">
                <a16:creationId xmlns:a16="http://schemas.microsoft.com/office/drawing/2014/main" id="{425137E1-DC74-482B-AB97-1B44B8BA0450}"/>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29007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8DB34-8141-CD4B-8729-0DB278523F34}"/>
              </a:ext>
            </a:extLst>
          </p:cNvPr>
          <p:cNvSpPr>
            <a:spLocks noGrp="1"/>
          </p:cNvSpPr>
          <p:nvPr>
            <p:ph type="title" orient="vert"/>
          </p:nvPr>
        </p:nvSpPr>
        <p:spPr>
          <a:xfrm>
            <a:off x="9152214" y="450850"/>
            <a:ext cx="2430185" cy="5433332"/>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6280564-5EA4-1042-BBC0-CCB3668E3413}"/>
              </a:ext>
            </a:extLst>
          </p:cNvPr>
          <p:cNvSpPr>
            <a:spLocks noGrp="1"/>
          </p:cNvSpPr>
          <p:nvPr>
            <p:ph type="body" orient="vert" idx="1"/>
          </p:nvPr>
        </p:nvSpPr>
        <p:spPr>
          <a:xfrm>
            <a:off x="1225234" y="450850"/>
            <a:ext cx="7575865" cy="54333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cxnSp>
        <p:nvCxnSpPr>
          <p:cNvPr id="6" name="Straight Connector 5">
            <a:extLst>
              <a:ext uri="{FF2B5EF4-FFF2-40B4-BE49-F238E27FC236}">
                <a16:creationId xmlns:a16="http://schemas.microsoft.com/office/drawing/2014/main" id="{D149323E-F2D9-4948-9AFF-797154CBCE51}"/>
              </a:ext>
            </a:extLst>
          </p:cNvPr>
          <p:cNvCxnSpPr>
            <a:cxnSpLocks/>
          </p:cNvCxnSpPr>
          <p:nvPr/>
        </p:nvCxnSpPr>
        <p:spPr>
          <a:xfrm>
            <a:off x="8969335" y="450850"/>
            <a:ext cx="0" cy="2554357"/>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072FEBE2-466F-A846-8CEA-D6B5FC4B9FCD}"/>
              </a:ext>
            </a:extLst>
          </p:cNvPr>
          <p:cNvPicPr>
            <a:picLocks noChangeAspect="1"/>
          </p:cNvPicPr>
          <p:nvPr/>
        </p:nvPicPr>
        <p:blipFill rotWithShape="1">
          <a:blip r:embed="rId2">
            <a:alphaModFix amt="10000"/>
          </a:blip>
          <a:srcRect l="44899"/>
          <a:stretch/>
        </p:blipFill>
        <p:spPr>
          <a:xfrm rot="5400000">
            <a:off x="-687403" y="891878"/>
            <a:ext cx="2685450" cy="901696"/>
          </a:xfrm>
          <a:prstGeom prst="rect">
            <a:avLst/>
          </a:prstGeom>
        </p:spPr>
      </p:pic>
      <p:pic>
        <p:nvPicPr>
          <p:cNvPr id="11" name="Picture 10">
            <a:extLst>
              <a:ext uri="{FF2B5EF4-FFF2-40B4-BE49-F238E27FC236}">
                <a16:creationId xmlns:a16="http://schemas.microsoft.com/office/drawing/2014/main" id="{96DC26B5-B964-D94D-97CA-F8D2E3A365C4}"/>
              </a:ext>
            </a:extLst>
          </p:cNvPr>
          <p:cNvPicPr/>
          <p:nvPr/>
        </p:nvPicPr>
        <p:blipFill>
          <a:blip r:embed="rId3"/>
          <a:stretch>
            <a:fillRect/>
          </a:stretch>
        </p:blipFill>
        <p:spPr>
          <a:xfrm rot="5400000">
            <a:off x="-74842" y="5664466"/>
            <a:ext cx="1266371" cy="510827"/>
          </a:xfrm>
          <a:prstGeom prst="rect">
            <a:avLst/>
          </a:prstGeom>
        </p:spPr>
      </p:pic>
      <p:cxnSp>
        <p:nvCxnSpPr>
          <p:cNvPr id="7" name="Straight Connector 6">
            <a:extLst>
              <a:ext uri="{FF2B5EF4-FFF2-40B4-BE49-F238E27FC236}">
                <a16:creationId xmlns:a16="http://schemas.microsoft.com/office/drawing/2014/main" id="{835DED75-59CB-42CB-9621-42F5F70FBFF7}"/>
              </a:ext>
            </a:extLst>
          </p:cNvPr>
          <p:cNvCxnSpPr>
            <a:cxnSpLocks/>
          </p:cNvCxnSpPr>
          <p:nvPr userDrawn="1"/>
        </p:nvCxnSpPr>
        <p:spPr>
          <a:xfrm>
            <a:off x="8969335" y="450850"/>
            <a:ext cx="0" cy="2554357"/>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B14353DE-9464-4126-B444-1AEC2E1702DA}"/>
              </a:ext>
            </a:extLst>
          </p:cNvPr>
          <p:cNvPicPr>
            <a:picLocks noChangeAspect="1"/>
          </p:cNvPicPr>
          <p:nvPr userDrawn="1"/>
        </p:nvPicPr>
        <p:blipFill rotWithShape="1">
          <a:blip r:embed="rId2">
            <a:alphaModFix amt="10000"/>
          </a:blip>
          <a:srcRect l="44899"/>
          <a:stretch/>
        </p:blipFill>
        <p:spPr>
          <a:xfrm rot="5400000">
            <a:off x="-687403" y="891878"/>
            <a:ext cx="2685450" cy="901696"/>
          </a:xfrm>
          <a:prstGeom prst="rect">
            <a:avLst/>
          </a:prstGeom>
        </p:spPr>
      </p:pic>
      <p:pic>
        <p:nvPicPr>
          <p:cNvPr id="10" name="Picture 9">
            <a:extLst>
              <a:ext uri="{FF2B5EF4-FFF2-40B4-BE49-F238E27FC236}">
                <a16:creationId xmlns:a16="http://schemas.microsoft.com/office/drawing/2014/main" id="{3E97D72B-93E1-4F36-9E82-0E446845E2CF}"/>
              </a:ext>
            </a:extLst>
          </p:cNvPr>
          <p:cNvPicPr/>
          <p:nvPr userDrawn="1"/>
        </p:nvPicPr>
        <p:blipFill>
          <a:blip r:embed="rId3"/>
          <a:stretch>
            <a:fillRect/>
          </a:stretch>
        </p:blipFill>
        <p:spPr>
          <a:xfrm rot="5400000">
            <a:off x="-74842" y="5664466"/>
            <a:ext cx="1266371" cy="510827"/>
          </a:xfrm>
          <a:prstGeom prst="rect">
            <a:avLst/>
          </a:prstGeom>
        </p:spPr>
      </p:pic>
    </p:spTree>
    <p:extLst>
      <p:ext uri="{BB962C8B-B14F-4D97-AF65-F5344CB8AC3E}">
        <p14:creationId xmlns:p14="http://schemas.microsoft.com/office/powerpoint/2010/main" val="1961101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678F6A-66B5-E041-86B6-86371DB4D1C6}"/>
              </a:ext>
            </a:extLst>
          </p:cNvPr>
          <p:cNvSpPr>
            <a:spLocks noGrp="1"/>
          </p:cNvSpPr>
          <p:nvPr>
            <p:ph type="title"/>
          </p:nvPr>
        </p:nvSpPr>
        <p:spPr>
          <a:xfrm>
            <a:off x="6573794" y="1330326"/>
            <a:ext cx="4773655" cy="2027692"/>
          </a:xfrm>
        </p:spPr>
        <p:txBody>
          <a:bodyPr anchor="b">
            <a:normAutofit/>
          </a:bodyPr>
          <a:lstStyle>
            <a:lvl1pPr>
              <a:defRPr sz="4800"/>
            </a:lvl1pPr>
          </a:lstStyle>
          <a:p>
            <a:r>
              <a:rPr lang="en-US"/>
              <a:t>Click to edit Master title style</a:t>
            </a:r>
            <a:endParaRPr lang="x-none"/>
          </a:p>
        </p:txBody>
      </p:sp>
      <p:sp>
        <p:nvSpPr>
          <p:cNvPr id="8" name="Text Placeholder 2">
            <a:extLst>
              <a:ext uri="{FF2B5EF4-FFF2-40B4-BE49-F238E27FC236}">
                <a16:creationId xmlns:a16="http://schemas.microsoft.com/office/drawing/2014/main" id="{34A24B79-F008-5C4C-BABB-F552546F777A}"/>
              </a:ext>
            </a:extLst>
          </p:cNvPr>
          <p:cNvSpPr>
            <a:spLocks noGrp="1"/>
          </p:cNvSpPr>
          <p:nvPr>
            <p:ph type="body" idx="1"/>
          </p:nvPr>
        </p:nvSpPr>
        <p:spPr>
          <a:xfrm>
            <a:off x="6573793" y="3623550"/>
            <a:ext cx="4773655" cy="843864"/>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2C607793-0F1F-9347-9AD5-95D857289224}"/>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7" name="Picture 6">
            <a:extLst>
              <a:ext uri="{FF2B5EF4-FFF2-40B4-BE49-F238E27FC236}">
                <a16:creationId xmlns:a16="http://schemas.microsoft.com/office/drawing/2014/main" id="{A4882363-59C1-7A46-BCD4-F91E875F6319}"/>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51113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22E945-2A50-A24E-9D66-E8CD16EFD3D7}"/>
              </a:ext>
            </a:extLst>
          </p:cNvPr>
          <p:cNvSpPr>
            <a:spLocks noGrp="1"/>
          </p:cNvSpPr>
          <p:nvPr>
            <p:ph type="pic" idx="1"/>
          </p:nvPr>
        </p:nvSpPr>
        <p:spPr>
          <a:xfrm>
            <a:off x="5183188" y="457201"/>
            <a:ext cx="6172200" cy="52095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a:p>
        </p:txBody>
      </p:sp>
      <p:sp>
        <p:nvSpPr>
          <p:cNvPr id="8" name="Title 1">
            <a:extLst>
              <a:ext uri="{FF2B5EF4-FFF2-40B4-BE49-F238E27FC236}">
                <a16:creationId xmlns:a16="http://schemas.microsoft.com/office/drawing/2014/main" id="{40825FFC-2CFC-A846-A8B5-D218365D1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9" name="Text Placeholder 3">
            <a:extLst>
              <a:ext uri="{FF2B5EF4-FFF2-40B4-BE49-F238E27FC236}">
                <a16:creationId xmlns:a16="http://schemas.microsoft.com/office/drawing/2014/main" id="{5B397B7F-69D7-B64A-9E26-F7AB1C7BB717}"/>
              </a:ext>
            </a:extLst>
          </p:cNvPr>
          <p:cNvSpPr>
            <a:spLocks noGrp="1"/>
          </p:cNvSpPr>
          <p:nvPr>
            <p:ph type="body" sz="half" idx="2"/>
          </p:nvPr>
        </p:nvSpPr>
        <p:spPr>
          <a:xfrm>
            <a:off x="839788" y="2372145"/>
            <a:ext cx="3932237" cy="3294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617B6477-552A-4948-93CA-780E19BDACBE}"/>
              </a:ext>
            </a:extLst>
          </p:cNvPr>
          <p:cNvCxnSpPr/>
          <p:nvPr userDrawn="1"/>
        </p:nvCxnSpPr>
        <p:spPr>
          <a:xfrm>
            <a:off x="839788" y="222967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2" name="Picture 11">
            <a:extLst>
              <a:ext uri="{FF2B5EF4-FFF2-40B4-BE49-F238E27FC236}">
                <a16:creationId xmlns:a16="http://schemas.microsoft.com/office/drawing/2014/main" id="{B7A0D545-215C-5241-A374-25DAF0309550}"/>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5" name="Picture 14">
            <a:extLst>
              <a:ext uri="{FF2B5EF4-FFF2-40B4-BE49-F238E27FC236}">
                <a16:creationId xmlns:a16="http://schemas.microsoft.com/office/drawing/2014/main" id="{10C868C6-7C4F-9743-9E79-0B5E5A8106DF}"/>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292095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585B-739E-B347-94E9-AA3F6DF7204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84F8BCC-B198-4745-8583-962D31C61D45}"/>
              </a:ext>
            </a:extLst>
          </p:cNvPr>
          <p:cNvSpPr>
            <a:spLocks noGrp="1"/>
          </p:cNvSpPr>
          <p:nvPr>
            <p:ph idx="1"/>
          </p:nvPr>
        </p:nvSpPr>
        <p:spPr>
          <a:xfrm>
            <a:off x="838200" y="1825625"/>
            <a:ext cx="10515600" cy="39292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cxnSp>
        <p:nvCxnSpPr>
          <p:cNvPr id="5" name="Straight Connector 4">
            <a:extLst>
              <a:ext uri="{FF2B5EF4-FFF2-40B4-BE49-F238E27FC236}">
                <a16:creationId xmlns:a16="http://schemas.microsoft.com/office/drawing/2014/main" id="{D7D1817A-D99E-6044-9CFD-CE630D94F637}"/>
              </a:ext>
            </a:extLst>
          </p:cNvPr>
          <p:cNvCxnSpPr/>
          <p:nvPr/>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1194701D-8FC5-F943-B8BE-6401B9D81471}"/>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1" name="Picture 10">
            <a:extLst>
              <a:ext uri="{FF2B5EF4-FFF2-40B4-BE49-F238E27FC236}">
                <a16:creationId xmlns:a16="http://schemas.microsoft.com/office/drawing/2014/main" id="{F6B8F297-7FAE-EE4E-B4A6-6638443CDB05}"/>
              </a:ext>
            </a:extLst>
          </p:cNvPr>
          <p:cNvPicPr/>
          <p:nvPr/>
        </p:nvPicPr>
        <p:blipFill>
          <a:blip r:embed="rId3"/>
          <a:stretch>
            <a:fillRect/>
          </a:stretch>
        </p:blipFill>
        <p:spPr>
          <a:xfrm>
            <a:off x="10443029" y="6035509"/>
            <a:ext cx="1266371" cy="510827"/>
          </a:xfrm>
          <a:prstGeom prst="rect">
            <a:avLst/>
          </a:prstGeom>
        </p:spPr>
      </p:pic>
      <p:cxnSp>
        <p:nvCxnSpPr>
          <p:cNvPr id="7" name="Straight Connector 6">
            <a:extLst>
              <a:ext uri="{FF2B5EF4-FFF2-40B4-BE49-F238E27FC236}">
                <a16:creationId xmlns:a16="http://schemas.microsoft.com/office/drawing/2014/main" id="{A2113867-55BB-4192-90E1-6D9EFDC0A7E5}"/>
              </a:ext>
            </a:extLst>
          </p:cNvPr>
          <p:cNvCxnSpPr/>
          <p:nvPr userDrawn="1"/>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F5C649A8-94BD-4F76-BA7B-9548FA840826}"/>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0" name="Picture 9">
            <a:extLst>
              <a:ext uri="{FF2B5EF4-FFF2-40B4-BE49-F238E27FC236}">
                <a16:creationId xmlns:a16="http://schemas.microsoft.com/office/drawing/2014/main" id="{090B9D54-3BFB-49B6-8383-51D93C475C45}"/>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384292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D2FD-F2AF-1A41-AF8B-6D5AEB091023}"/>
              </a:ext>
            </a:extLst>
          </p:cNvPr>
          <p:cNvSpPr>
            <a:spLocks noGrp="1"/>
          </p:cNvSpPr>
          <p:nvPr>
            <p:ph type="title"/>
          </p:nvPr>
        </p:nvSpPr>
        <p:spPr>
          <a:xfrm>
            <a:off x="831850" y="1330325"/>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384D781F-0529-B245-9E61-2041A08E296F}"/>
              </a:ext>
            </a:extLst>
          </p:cNvPr>
          <p:cNvSpPr>
            <a:spLocks noGrp="1"/>
          </p:cNvSpPr>
          <p:nvPr>
            <p:ph type="body" idx="1"/>
          </p:nvPr>
        </p:nvSpPr>
        <p:spPr>
          <a:xfrm>
            <a:off x="831850" y="4210050"/>
            <a:ext cx="10515600" cy="118722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F1BB3DF0-BE12-FE4C-AE6F-1B64233BBFCB}"/>
              </a:ext>
            </a:extLst>
          </p:cNvPr>
          <p:cNvCxnSpPr/>
          <p:nvPr/>
        </p:nvCxnSpPr>
        <p:spPr>
          <a:xfrm>
            <a:off x="838200" y="415655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05DF5B39-16A7-0845-8AAE-C06A30DD245F}"/>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1" name="Picture 10">
            <a:extLst>
              <a:ext uri="{FF2B5EF4-FFF2-40B4-BE49-F238E27FC236}">
                <a16:creationId xmlns:a16="http://schemas.microsoft.com/office/drawing/2014/main" id="{C0A25614-8394-074B-B0F9-672448D17072}"/>
              </a:ext>
            </a:extLst>
          </p:cNvPr>
          <p:cNvPicPr/>
          <p:nvPr/>
        </p:nvPicPr>
        <p:blipFill>
          <a:blip r:embed="rId3"/>
          <a:stretch>
            <a:fillRect/>
          </a:stretch>
        </p:blipFill>
        <p:spPr>
          <a:xfrm>
            <a:off x="10443029" y="6035509"/>
            <a:ext cx="1266371" cy="510827"/>
          </a:xfrm>
          <a:prstGeom prst="rect">
            <a:avLst/>
          </a:prstGeom>
        </p:spPr>
      </p:pic>
      <p:cxnSp>
        <p:nvCxnSpPr>
          <p:cNvPr id="7" name="Straight Connector 6">
            <a:extLst>
              <a:ext uri="{FF2B5EF4-FFF2-40B4-BE49-F238E27FC236}">
                <a16:creationId xmlns:a16="http://schemas.microsoft.com/office/drawing/2014/main" id="{0E4C4609-4551-46D0-97FA-825ADCF39706}"/>
              </a:ext>
            </a:extLst>
          </p:cNvPr>
          <p:cNvCxnSpPr/>
          <p:nvPr userDrawn="1"/>
        </p:nvCxnSpPr>
        <p:spPr>
          <a:xfrm>
            <a:off x="838200" y="415655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E9AFC535-591F-497A-8027-91301C958677}"/>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0" name="Picture 9">
            <a:extLst>
              <a:ext uri="{FF2B5EF4-FFF2-40B4-BE49-F238E27FC236}">
                <a16:creationId xmlns:a16="http://schemas.microsoft.com/office/drawing/2014/main" id="{0AE7E84E-68CB-4A55-9440-F1FDA31B56CB}"/>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170244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0AA6-4849-A14E-BAB7-0168ADFD564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74D0C427-B0D7-ED41-9594-6CA462A9D5BC}"/>
              </a:ext>
            </a:extLst>
          </p:cNvPr>
          <p:cNvSpPr>
            <a:spLocks noGrp="1"/>
          </p:cNvSpPr>
          <p:nvPr>
            <p:ph sz="half" idx="1"/>
          </p:nvPr>
        </p:nvSpPr>
        <p:spPr>
          <a:xfrm>
            <a:off x="838200" y="1825625"/>
            <a:ext cx="5181600" cy="3943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3DCF6C25-0B93-E249-A3C8-C368D8B701A2}"/>
              </a:ext>
            </a:extLst>
          </p:cNvPr>
          <p:cNvSpPr>
            <a:spLocks noGrp="1"/>
          </p:cNvSpPr>
          <p:nvPr>
            <p:ph sz="half" idx="2"/>
          </p:nvPr>
        </p:nvSpPr>
        <p:spPr>
          <a:xfrm>
            <a:off x="6172200" y="1825625"/>
            <a:ext cx="5181600" cy="3943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cxnSp>
        <p:nvCxnSpPr>
          <p:cNvPr id="7" name="Straight Connector 6">
            <a:extLst>
              <a:ext uri="{FF2B5EF4-FFF2-40B4-BE49-F238E27FC236}">
                <a16:creationId xmlns:a16="http://schemas.microsoft.com/office/drawing/2014/main" id="{9629B191-3A72-E941-9B8F-E47A76F0E193}"/>
              </a:ext>
            </a:extLst>
          </p:cNvPr>
          <p:cNvCxnSpPr/>
          <p:nvPr/>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71089956-FF7B-634E-80AB-49DC7B97524D}"/>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2" name="Picture 11">
            <a:extLst>
              <a:ext uri="{FF2B5EF4-FFF2-40B4-BE49-F238E27FC236}">
                <a16:creationId xmlns:a16="http://schemas.microsoft.com/office/drawing/2014/main" id="{142DFF17-1B4F-BE4A-97C9-A2B10CCEFE7E}"/>
              </a:ext>
            </a:extLst>
          </p:cNvPr>
          <p:cNvPicPr/>
          <p:nvPr/>
        </p:nvPicPr>
        <p:blipFill>
          <a:blip r:embed="rId3"/>
          <a:stretch>
            <a:fillRect/>
          </a:stretch>
        </p:blipFill>
        <p:spPr>
          <a:xfrm>
            <a:off x="10443029" y="6035509"/>
            <a:ext cx="1266371" cy="510827"/>
          </a:xfrm>
          <a:prstGeom prst="rect">
            <a:avLst/>
          </a:prstGeom>
        </p:spPr>
      </p:pic>
      <p:cxnSp>
        <p:nvCxnSpPr>
          <p:cNvPr id="8" name="Straight Connector 7">
            <a:extLst>
              <a:ext uri="{FF2B5EF4-FFF2-40B4-BE49-F238E27FC236}">
                <a16:creationId xmlns:a16="http://schemas.microsoft.com/office/drawing/2014/main" id="{D61ED565-1EAD-4BE7-8C03-916E025C4D64}"/>
              </a:ext>
            </a:extLst>
          </p:cNvPr>
          <p:cNvCxnSpPr/>
          <p:nvPr userDrawn="1"/>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0" name="Picture 9">
            <a:extLst>
              <a:ext uri="{FF2B5EF4-FFF2-40B4-BE49-F238E27FC236}">
                <a16:creationId xmlns:a16="http://schemas.microsoft.com/office/drawing/2014/main" id="{A076ABC5-9C68-4AF9-BB02-1A4D3AB3AB3B}"/>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1" name="Picture 10">
            <a:extLst>
              <a:ext uri="{FF2B5EF4-FFF2-40B4-BE49-F238E27FC236}">
                <a16:creationId xmlns:a16="http://schemas.microsoft.com/office/drawing/2014/main" id="{C1F4D720-0769-49C1-9920-ECAEF08D7879}"/>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97337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6560-5E18-D049-9F67-96FE5E4D4AF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E767EE3D-C3AB-3E47-B55F-EBA7D5C69427}"/>
              </a:ext>
            </a:extLst>
          </p:cNvPr>
          <p:cNvSpPr>
            <a:spLocks noGrp="1"/>
          </p:cNvSpPr>
          <p:nvPr>
            <p:ph type="body" idx="1"/>
          </p:nvPr>
        </p:nvSpPr>
        <p:spPr>
          <a:xfrm>
            <a:off x="839788" y="1942215"/>
            <a:ext cx="5157787" cy="38143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C694D9-AD7E-1548-8363-79B69014C335}"/>
              </a:ext>
            </a:extLst>
          </p:cNvPr>
          <p:cNvSpPr>
            <a:spLocks noGrp="1"/>
          </p:cNvSpPr>
          <p:nvPr>
            <p:ph sz="half" idx="2"/>
          </p:nvPr>
        </p:nvSpPr>
        <p:spPr>
          <a:xfrm>
            <a:off x="839788" y="2505075"/>
            <a:ext cx="5157787" cy="3329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63141263-3C5D-A248-A1E5-8694CF17A883}"/>
              </a:ext>
            </a:extLst>
          </p:cNvPr>
          <p:cNvSpPr>
            <a:spLocks noGrp="1"/>
          </p:cNvSpPr>
          <p:nvPr>
            <p:ph type="body" sz="quarter" idx="3"/>
          </p:nvPr>
        </p:nvSpPr>
        <p:spPr>
          <a:xfrm>
            <a:off x="6172200" y="1942215"/>
            <a:ext cx="5183188" cy="38143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2B9CE-9AF2-FE41-AF00-E7FC2DFD5F92}"/>
              </a:ext>
            </a:extLst>
          </p:cNvPr>
          <p:cNvSpPr>
            <a:spLocks noGrp="1"/>
          </p:cNvSpPr>
          <p:nvPr>
            <p:ph sz="quarter" idx="4"/>
          </p:nvPr>
        </p:nvSpPr>
        <p:spPr>
          <a:xfrm>
            <a:off x="6172200" y="2505075"/>
            <a:ext cx="5183188" cy="3329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cxnSp>
        <p:nvCxnSpPr>
          <p:cNvPr id="9" name="Straight Connector 8">
            <a:extLst>
              <a:ext uri="{FF2B5EF4-FFF2-40B4-BE49-F238E27FC236}">
                <a16:creationId xmlns:a16="http://schemas.microsoft.com/office/drawing/2014/main" id="{6590810C-D9B0-BE4F-B4F4-07A580662746}"/>
              </a:ext>
            </a:extLst>
          </p:cNvPr>
          <p:cNvCxnSpPr/>
          <p:nvPr/>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1" name="Picture 10">
            <a:extLst>
              <a:ext uri="{FF2B5EF4-FFF2-40B4-BE49-F238E27FC236}">
                <a16:creationId xmlns:a16="http://schemas.microsoft.com/office/drawing/2014/main" id="{F3BFAF68-1758-8046-B376-9CACCF516B9D}"/>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4" name="Picture 13">
            <a:extLst>
              <a:ext uri="{FF2B5EF4-FFF2-40B4-BE49-F238E27FC236}">
                <a16:creationId xmlns:a16="http://schemas.microsoft.com/office/drawing/2014/main" id="{B440420B-773A-734C-9942-1C098251EF17}"/>
              </a:ext>
            </a:extLst>
          </p:cNvPr>
          <p:cNvPicPr/>
          <p:nvPr/>
        </p:nvPicPr>
        <p:blipFill>
          <a:blip r:embed="rId3"/>
          <a:stretch>
            <a:fillRect/>
          </a:stretch>
        </p:blipFill>
        <p:spPr>
          <a:xfrm>
            <a:off x="10443029" y="6035509"/>
            <a:ext cx="1266371" cy="510827"/>
          </a:xfrm>
          <a:prstGeom prst="rect">
            <a:avLst/>
          </a:prstGeom>
        </p:spPr>
      </p:pic>
      <p:cxnSp>
        <p:nvCxnSpPr>
          <p:cNvPr id="10" name="Straight Connector 9">
            <a:extLst>
              <a:ext uri="{FF2B5EF4-FFF2-40B4-BE49-F238E27FC236}">
                <a16:creationId xmlns:a16="http://schemas.microsoft.com/office/drawing/2014/main" id="{D80F897B-6053-4A06-90CC-85E9AB09DF38}"/>
              </a:ext>
            </a:extLst>
          </p:cNvPr>
          <p:cNvCxnSpPr/>
          <p:nvPr userDrawn="1"/>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2" name="Picture 11">
            <a:extLst>
              <a:ext uri="{FF2B5EF4-FFF2-40B4-BE49-F238E27FC236}">
                <a16:creationId xmlns:a16="http://schemas.microsoft.com/office/drawing/2014/main" id="{2A5775F1-4368-4CDC-8FFA-3BBA283C79FD}"/>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3" name="Picture 12">
            <a:extLst>
              <a:ext uri="{FF2B5EF4-FFF2-40B4-BE49-F238E27FC236}">
                <a16:creationId xmlns:a16="http://schemas.microsoft.com/office/drawing/2014/main" id="{4F415BCC-F153-4DD0-9EAC-CD7E87F45F13}"/>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1990104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7966-993C-434A-B79E-2036B8BD0110}"/>
              </a:ext>
            </a:extLst>
          </p:cNvPr>
          <p:cNvSpPr>
            <a:spLocks noGrp="1"/>
          </p:cNvSpPr>
          <p:nvPr>
            <p:ph type="title"/>
          </p:nvPr>
        </p:nvSpPr>
        <p:spPr>
          <a:xfrm>
            <a:off x="838200" y="365126"/>
            <a:ext cx="10515600" cy="1211884"/>
          </a:xfrm>
        </p:spPr>
        <p:txBody>
          <a:bodyPr/>
          <a:lstStyle/>
          <a:p>
            <a:r>
              <a:rPr lang="en-US"/>
              <a:t>Click to edit Master title style</a:t>
            </a:r>
            <a:endParaRPr lang="x-none"/>
          </a:p>
        </p:txBody>
      </p:sp>
      <p:cxnSp>
        <p:nvCxnSpPr>
          <p:cNvPr id="5" name="Straight Connector 4">
            <a:extLst>
              <a:ext uri="{FF2B5EF4-FFF2-40B4-BE49-F238E27FC236}">
                <a16:creationId xmlns:a16="http://schemas.microsoft.com/office/drawing/2014/main" id="{E76F2B85-1556-F945-9023-7D02D3C09534}"/>
              </a:ext>
            </a:extLst>
          </p:cNvPr>
          <p:cNvCxnSpPr/>
          <p:nvPr/>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7" name="Picture 6">
            <a:extLst>
              <a:ext uri="{FF2B5EF4-FFF2-40B4-BE49-F238E27FC236}">
                <a16:creationId xmlns:a16="http://schemas.microsoft.com/office/drawing/2014/main" id="{D86377D0-3FB4-7F4D-88C7-8780EBA23DA4}"/>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0" name="Picture 9">
            <a:extLst>
              <a:ext uri="{FF2B5EF4-FFF2-40B4-BE49-F238E27FC236}">
                <a16:creationId xmlns:a16="http://schemas.microsoft.com/office/drawing/2014/main" id="{C295E76B-1837-914B-998C-4B13C8D7A344}"/>
              </a:ext>
            </a:extLst>
          </p:cNvPr>
          <p:cNvPicPr/>
          <p:nvPr/>
        </p:nvPicPr>
        <p:blipFill>
          <a:blip r:embed="rId3"/>
          <a:stretch>
            <a:fillRect/>
          </a:stretch>
        </p:blipFill>
        <p:spPr>
          <a:xfrm>
            <a:off x="10443029" y="6035509"/>
            <a:ext cx="1266371" cy="510827"/>
          </a:xfrm>
          <a:prstGeom prst="rect">
            <a:avLst/>
          </a:prstGeom>
        </p:spPr>
      </p:pic>
      <p:cxnSp>
        <p:nvCxnSpPr>
          <p:cNvPr id="6" name="Straight Connector 5">
            <a:extLst>
              <a:ext uri="{FF2B5EF4-FFF2-40B4-BE49-F238E27FC236}">
                <a16:creationId xmlns:a16="http://schemas.microsoft.com/office/drawing/2014/main" id="{BA73038B-4CB1-4A4D-ADA0-B3547047E56D}"/>
              </a:ext>
            </a:extLst>
          </p:cNvPr>
          <p:cNvCxnSpPr/>
          <p:nvPr userDrawn="1"/>
        </p:nvCxnSpPr>
        <p:spPr>
          <a:xfrm>
            <a:off x="838200" y="1577009"/>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069F460E-DC01-4BFC-A1B7-6A8667E7747F}"/>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9" name="Picture 8">
            <a:extLst>
              <a:ext uri="{FF2B5EF4-FFF2-40B4-BE49-F238E27FC236}">
                <a16:creationId xmlns:a16="http://schemas.microsoft.com/office/drawing/2014/main" id="{123F4A95-D731-4CD0-98F3-FAF569986346}"/>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384243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07821-E163-AE47-AA08-54F6EB4175B1}"/>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4" name="Picture 3">
            <a:extLst>
              <a:ext uri="{FF2B5EF4-FFF2-40B4-BE49-F238E27FC236}">
                <a16:creationId xmlns:a16="http://schemas.microsoft.com/office/drawing/2014/main" id="{8391D2DA-FB3F-4246-9ADE-46DE423BB6F3}"/>
              </a:ext>
            </a:extLst>
          </p:cNvPr>
          <p:cNvPicPr/>
          <p:nvPr/>
        </p:nvPicPr>
        <p:blipFill>
          <a:blip r:embed="rId3"/>
          <a:stretch>
            <a:fillRect/>
          </a:stretch>
        </p:blipFill>
        <p:spPr>
          <a:xfrm>
            <a:off x="10443029" y="6035509"/>
            <a:ext cx="1266371" cy="510827"/>
          </a:xfrm>
          <a:prstGeom prst="rect">
            <a:avLst/>
          </a:prstGeom>
        </p:spPr>
      </p:pic>
      <p:pic>
        <p:nvPicPr>
          <p:cNvPr id="5" name="Picture 4">
            <a:extLst>
              <a:ext uri="{FF2B5EF4-FFF2-40B4-BE49-F238E27FC236}">
                <a16:creationId xmlns:a16="http://schemas.microsoft.com/office/drawing/2014/main" id="{CAB063EA-F07A-4F64-9B98-95BD22CB3674}"/>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6" name="Picture 5">
            <a:extLst>
              <a:ext uri="{FF2B5EF4-FFF2-40B4-BE49-F238E27FC236}">
                <a16:creationId xmlns:a16="http://schemas.microsoft.com/office/drawing/2014/main" id="{29430F49-D824-4CF1-BD7F-282EDE32B620}"/>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366782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0119-E817-3E4B-B9EF-9F977778A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DD84B40-F3E5-0245-B8FB-D77B6E5A47EE}"/>
              </a:ext>
            </a:extLst>
          </p:cNvPr>
          <p:cNvSpPr>
            <a:spLocks noGrp="1"/>
          </p:cNvSpPr>
          <p:nvPr>
            <p:ph idx="1"/>
          </p:nvPr>
        </p:nvSpPr>
        <p:spPr>
          <a:xfrm>
            <a:off x="5183188" y="457200"/>
            <a:ext cx="6172200" cy="52095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A20F2223-5664-0D4B-9FA2-5FA91476C21C}"/>
              </a:ext>
            </a:extLst>
          </p:cNvPr>
          <p:cNvSpPr>
            <a:spLocks noGrp="1"/>
          </p:cNvSpPr>
          <p:nvPr>
            <p:ph type="body" sz="half" idx="2"/>
          </p:nvPr>
        </p:nvSpPr>
        <p:spPr>
          <a:xfrm>
            <a:off x="839788" y="2372145"/>
            <a:ext cx="3932237" cy="3294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7" name="Straight Connector 6">
            <a:extLst>
              <a:ext uri="{FF2B5EF4-FFF2-40B4-BE49-F238E27FC236}">
                <a16:creationId xmlns:a16="http://schemas.microsoft.com/office/drawing/2014/main" id="{01C661CE-9893-9C45-A429-DA13B3A1569E}"/>
              </a:ext>
            </a:extLst>
          </p:cNvPr>
          <p:cNvCxnSpPr/>
          <p:nvPr/>
        </p:nvCxnSpPr>
        <p:spPr>
          <a:xfrm>
            <a:off x="839788" y="222967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A5F6FB4F-348A-D24F-B2E3-D29681F0AEBF}"/>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2" name="Picture 11">
            <a:extLst>
              <a:ext uri="{FF2B5EF4-FFF2-40B4-BE49-F238E27FC236}">
                <a16:creationId xmlns:a16="http://schemas.microsoft.com/office/drawing/2014/main" id="{2E9D0266-F80E-CE4A-954C-62E66B984090}"/>
              </a:ext>
            </a:extLst>
          </p:cNvPr>
          <p:cNvPicPr/>
          <p:nvPr/>
        </p:nvPicPr>
        <p:blipFill>
          <a:blip r:embed="rId3"/>
          <a:stretch>
            <a:fillRect/>
          </a:stretch>
        </p:blipFill>
        <p:spPr>
          <a:xfrm>
            <a:off x="10443029" y="6035509"/>
            <a:ext cx="1266371" cy="510827"/>
          </a:xfrm>
          <a:prstGeom prst="rect">
            <a:avLst/>
          </a:prstGeom>
        </p:spPr>
      </p:pic>
      <p:cxnSp>
        <p:nvCxnSpPr>
          <p:cNvPr id="8" name="Straight Connector 7">
            <a:extLst>
              <a:ext uri="{FF2B5EF4-FFF2-40B4-BE49-F238E27FC236}">
                <a16:creationId xmlns:a16="http://schemas.microsoft.com/office/drawing/2014/main" id="{468B5194-0607-42AE-83D3-0356475868E8}"/>
              </a:ext>
            </a:extLst>
          </p:cNvPr>
          <p:cNvCxnSpPr/>
          <p:nvPr userDrawn="1"/>
        </p:nvCxnSpPr>
        <p:spPr>
          <a:xfrm>
            <a:off x="839788" y="222967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0" name="Picture 9">
            <a:extLst>
              <a:ext uri="{FF2B5EF4-FFF2-40B4-BE49-F238E27FC236}">
                <a16:creationId xmlns:a16="http://schemas.microsoft.com/office/drawing/2014/main" id="{C423E32C-BC2E-4138-98BC-75543310D625}"/>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1" name="Picture 10">
            <a:extLst>
              <a:ext uri="{FF2B5EF4-FFF2-40B4-BE49-F238E27FC236}">
                <a16:creationId xmlns:a16="http://schemas.microsoft.com/office/drawing/2014/main" id="{0F1C4499-AF8A-487A-82E6-E352BEDFA269}"/>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131176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22E945-2A50-A24E-9D66-E8CD16EFD3D7}"/>
              </a:ext>
            </a:extLst>
          </p:cNvPr>
          <p:cNvSpPr>
            <a:spLocks noGrp="1"/>
          </p:cNvSpPr>
          <p:nvPr>
            <p:ph type="pic" idx="1"/>
          </p:nvPr>
        </p:nvSpPr>
        <p:spPr>
          <a:xfrm>
            <a:off x="5183188" y="457201"/>
            <a:ext cx="6172200" cy="52095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x-none"/>
          </a:p>
        </p:txBody>
      </p:sp>
      <p:sp>
        <p:nvSpPr>
          <p:cNvPr id="8" name="Title 1">
            <a:extLst>
              <a:ext uri="{FF2B5EF4-FFF2-40B4-BE49-F238E27FC236}">
                <a16:creationId xmlns:a16="http://schemas.microsoft.com/office/drawing/2014/main" id="{40825FFC-2CFC-A846-A8B5-D218365D1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9" name="Text Placeholder 3">
            <a:extLst>
              <a:ext uri="{FF2B5EF4-FFF2-40B4-BE49-F238E27FC236}">
                <a16:creationId xmlns:a16="http://schemas.microsoft.com/office/drawing/2014/main" id="{5B397B7F-69D7-B64A-9E26-F7AB1C7BB717}"/>
              </a:ext>
            </a:extLst>
          </p:cNvPr>
          <p:cNvSpPr>
            <a:spLocks noGrp="1"/>
          </p:cNvSpPr>
          <p:nvPr>
            <p:ph type="body" sz="half" idx="2"/>
          </p:nvPr>
        </p:nvSpPr>
        <p:spPr>
          <a:xfrm>
            <a:off x="839788" y="2372145"/>
            <a:ext cx="3932237" cy="3294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617B6477-552A-4948-93CA-780E19BDACBE}"/>
              </a:ext>
            </a:extLst>
          </p:cNvPr>
          <p:cNvCxnSpPr/>
          <p:nvPr/>
        </p:nvCxnSpPr>
        <p:spPr>
          <a:xfrm>
            <a:off x="839788" y="222967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2" name="Picture 11">
            <a:extLst>
              <a:ext uri="{FF2B5EF4-FFF2-40B4-BE49-F238E27FC236}">
                <a16:creationId xmlns:a16="http://schemas.microsoft.com/office/drawing/2014/main" id="{B7A0D545-215C-5241-A374-25DAF0309550}"/>
              </a:ext>
            </a:extLst>
          </p:cNvPr>
          <p:cNvPicPr>
            <a:picLocks noChangeAspect="1"/>
          </p:cNvPicPr>
          <p:nvPr/>
        </p:nvPicPr>
        <p:blipFill rotWithShape="1">
          <a:blip r:embed="rId2">
            <a:alphaModFix amt="10000"/>
          </a:blip>
          <a:srcRect l="44899"/>
          <a:stretch/>
        </p:blipFill>
        <p:spPr>
          <a:xfrm>
            <a:off x="-1" y="5593902"/>
            <a:ext cx="3263104" cy="1095655"/>
          </a:xfrm>
          <a:prstGeom prst="rect">
            <a:avLst/>
          </a:prstGeom>
        </p:spPr>
      </p:pic>
      <p:pic>
        <p:nvPicPr>
          <p:cNvPr id="15" name="Picture 14">
            <a:extLst>
              <a:ext uri="{FF2B5EF4-FFF2-40B4-BE49-F238E27FC236}">
                <a16:creationId xmlns:a16="http://schemas.microsoft.com/office/drawing/2014/main" id="{10C868C6-7C4F-9743-9E79-0B5E5A8106DF}"/>
              </a:ext>
            </a:extLst>
          </p:cNvPr>
          <p:cNvPicPr/>
          <p:nvPr/>
        </p:nvPicPr>
        <p:blipFill>
          <a:blip r:embed="rId3"/>
          <a:stretch>
            <a:fillRect/>
          </a:stretch>
        </p:blipFill>
        <p:spPr>
          <a:xfrm>
            <a:off x="10443029" y="6035509"/>
            <a:ext cx="1266371" cy="510827"/>
          </a:xfrm>
          <a:prstGeom prst="rect">
            <a:avLst/>
          </a:prstGeom>
        </p:spPr>
      </p:pic>
      <p:cxnSp>
        <p:nvCxnSpPr>
          <p:cNvPr id="10" name="Straight Connector 9">
            <a:extLst>
              <a:ext uri="{FF2B5EF4-FFF2-40B4-BE49-F238E27FC236}">
                <a16:creationId xmlns:a16="http://schemas.microsoft.com/office/drawing/2014/main" id="{7C10ECAA-D04C-447B-B24D-6B7726C1FCD8}"/>
              </a:ext>
            </a:extLst>
          </p:cNvPr>
          <p:cNvCxnSpPr/>
          <p:nvPr userDrawn="1"/>
        </p:nvCxnSpPr>
        <p:spPr>
          <a:xfrm>
            <a:off x="839788" y="2229678"/>
            <a:ext cx="2090530" cy="0"/>
          </a:xfrm>
          <a:prstGeom prst="line">
            <a:avLst/>
          </a:prstGeom>
          <a:ln w="57150"/>
        </p:spPr>
        <p:style>
          <a:lnRef idx="3">
            <a:schemeClr val="accent3"/>
          </a:lnRef>
          <a:fillRef idx="0">
            <a:schemeClr val="accent3"/>
          </a:fillRef>
          <a:effectRef idx="2">
            <a:schemeClr val="accent3"/>
          </a:effectRef>
          <a:fontRef idx="minor">
            <a:schemeClr val="tx1"/>
          </a:fontRef>
        </p:style>
      </p:cxnSp>
      <p:pic>
        <p:nvPicPr>
          <p:cNvPr id="13" name="Picture 12">
            <a:extLst>
              <a:ext uri="{FF2B5EF4-FFF2-40B4-BE49-F238E27FC236}">
                <a16:creationId xmlns:a16="http://schemas.microsoft.com/office/drawing/2014/main" id="{BB2CAC24-C2E2-4682-BC4C-C3089CA5467A}"/>
              </a:ext>
            </a:extLst>
          </p:cNvPr>
          <p:cNvPicPr>
            <a:picLocks noChangeAspect="1"/>
          </p:cNvPicPr>
          <p:nvPr userDrawn="1"/>
        </p:nvPicPr>
        <p:blipFill rotWithShape="1">
          <a:blip r:embed="rId2">
            <a:alphaModFix amt="10000"/>
          </a:blip>
          <a:srcRect l="44899"/>
          <a:stretch/>
        </p:blipFill>
        <p:spPr>
          <a:xfrm>
            <a:off x="-1" y="5593902"/>
            <a:ext cx="3263104" cy="1095655"/>
          </a:xfrm>
          <a:prstGeom prst="rect">
            <a:avLst/>
          </a:prstGeom>
        </p:spPr>
      </p:pic>
      <p:pic>
        <p:nvPicPr>
          <p:cNvPr id="14" name="Picture 13">
            <a:extLst>
              <a:ext uri="{FF2B5EF4-FFF2-40B4-BE49-F238E27FC236}">
                <a16:creationId xmlns:a16="http://schemas.microsoft.com/office/drawing/2014/main" id="{7A209A85-427E-47EF-9DB6-C4D8C40146C0}"/>
              </a:ext>
            </a:extLst>
          </p:cNvPr>
          <p:cNvPicPr/>
          <p:nvPr userDrawn="1"/>
        </p:nvPicPr>
        <p:blipFill>
          <a:blip r:embed="rId3"/>
          <a:stretch>
            <a:fillRect/>
          </a:stretch>
        </p:blipFill>
        <p:spPr>
          <a:xfrm>
            <a:off x="10443029" y="6035509"/>
            <a:ext cx="1266371" cy="510827"/>
          </a:xfrm>
          <a:prstGeom prst="rect">
            <a:avLst/>
          </a:prstGeom>
        </p:spPr>
      </p:pic>
    </p:spTree>
    <p:extLst>
      <p:ext uri="{BB962C8B-B14F-4D97-AF65-F5344CB8AC3E}">
        <p14:creationId xmlns:p14="http://schemas.microsoft.com/office/powerpoint/2010/main" val="197966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52C2-879E-7047-9879-E0C7A09A3C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464960B6-9D96-A246-AAA4-6EC1107A5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FEE9F4F-0010-C54F-9446-5E96A0B233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spc="0">
                <a:solidFill>
                  <a:schemeClr val="tx1">
                    <a:tint val="75000"/>
                  </a:schemeClr>
                </a:solidFill>
              </a:defRPr>
            </a:lvl1pPr>
          </a:lstStyle>
          <a:p>
            <a:endParaRPr lang="x-none"/>
          </a:p>
        </p:txBody>
      </p:sp>
      <p:sp>
        <p:nvSpPr>
          <p:cNvPr id="5" name="Footer Placeholder 4">
            <a:extLst>
              <a:ext uri="{FF2B5EF4-FFF2-40B4-BE49-F238E27FC236}">
                <a16:creationId xmlns:a16="http://schemas.microsoft.com/office/drawing/2014/main" id="{A0A4C315-8E61-494A-B8FF-087C2ED40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D114FB2D-D7BE-7649-AAB4-BEBFBB2A6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BC0A5D-C5FD-B544-A239-4EE7D8B1AD13}" type="slidenum">
              <a:rPr lang="x-none" smtClean="0"/>
              <a:pPr/>
              <a:t>‹#›</a:t>
            </a:fld>
            <a:endParaRPr lang="x-none"/>
          </a:p>
        </p:txBody>
      </p:sp>
    </p:spTree>
    <p:extLst>
      <p:ext uri="{BB962C8B-B14F-4D97-AF65-F5344CB8AC3E}">
        <p14:creationId xmlns:p14="http://schemas.microsoft.com/office/powerpoint/2010/main" val="16878897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 id="2147483657" r:id="rId13"/>
  </p:sldLayoutIdLst>
  <p:hf hdr="0" ft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jcpbd.nl/bdpMetaModelDocs.ph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hyperlink" Target="http://jcpbd.nl/bdpMetaModelDocs.php"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jcpbd.nl/bdpMetaModelDocs.php"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27712E67-AB90-7C4E-84EC-7DF332D1B0E8}"/>
              </a:ext>
            </a:extLst>
          </p:cNvPr>
          <p:cNvSpPr txBox="1">
            <a:spLocks/>
          </p:cNvSpPr>
          <p:nvPr/>
        </p:nvSpPr>
        <p:spPr>
          <a:xfrm>
            <a:off x="347836" y="6362181"/>
            <a:ext cx="2132813" cy="234270"/>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x-none" sz="1050"/>
          </a:p>
        </p:txBody>
      </p:sp>
      <p:grpSp>
        <p:nvGrpSpPr>
          <p:cNvPr id="12" name="Group 11">
            <a:extLst>
              <a:ext uri="{FF2B5EF4-FFF2-40B4-BE49-F238E27FC236}">
                <a16:creationId xmlns:a16="http://schemas.microsoft.com/office/drawing/2014/main" id="{9593094D-582F-074C-A009-FBE97F0F4DCE}"/>
              </a:ext>
            </a:extLst>
          </p:cNvPr>
          <p:cNvGrpSpPr/>
          <p:nvPr/>
        </p:nvGrpSpPr>
        <p:grpSpPr>
          <a:xfrm>
            <a:off x="-1" y="1"/>
            <a:ext cx="5857461" cy="4749024"/>
            <a:chOff x="-13063" y="-11670"/>
            <a:chExt cx="6109063" cy="5325341"/>
          </a:xfrm>
          <a:blipFill>
            <a:blip r:embed="rId2"/>
            <a:stretch>
              <a:fillRect/>
            </a:stretch>
          </a:blipFill>
        </p:grpSpPr>
        <p:sp>
          <p:nvSpPr>
            <p:cNvPr id="13" name="Freeform 12">
              <a:extLst>
                <a:ext uri="{FF2B5EF4-FFF2-40B4-BE49-F238E27FC236}">
                  <a16:creationId xmlns:a16="http://schemas.microsoft.com/office/drawing/2014/main" id="{B70A9438-3B3B-6D4D-BCDB-9B59367F47BD}"/>
                </a:ext>
              </a:extLst>
            </p:cNvPr>
            <p:cNvSpPr/>
            <p:nvPr/>
          </p:nvSpPr>
          <p:spPr>
            <a:xfrm>
              <a:off x="-13063" y="-11670"/>
              <a:ext cx="5353481" cy="5325341"/>
            </a:xfrm>
            <a:custGeom>
              <a:avLst/>
              <a:gdLst>
                <a:gd name="connsiteX0" fmla="*/ 2918670 w 3986813"/>
                <a:gd name="connsiteY0" fmla="*/ 1138523 h 3414574"/>
                <a:gd name="connsiteX1" fmla="*/ 3983289 w 3986813"/>
                <a:gd name="connsiteY1" fmla="*/ 459200 h 3414574"/>
                <a:gd name="connsiteX2" fmla="*/ 2805745 w 3986813"/>
                <a:gd name="connsiteY2" fmla="*/ 0 h 3414574"/>
                <a:gd name="connsiteX3" fmla="*/ 1551776 w 3986813"/>
                <a:gd name="connsiteY3" fmla="*/ 0 h 3414574"/>
                <a:gd name="connsiteX4" fmla="*/ 1097222 w 3986813"/>
                <a:gd name="connsiteY4" fmla="*/ 929164 h 3414574"/>
                <a:gd name="connsiteX5" fmla="*/ 0 w 3986813"/>
                <a:gd name="connsiteY5" fmla="*/ 1314450 h 3414574"/>
                <a:gd name="connsiteX6" fmla="*/ 0 w 3986813"/>
                <a:gd name="connsiteY6" fmla="*/ 3130677 h 3414574"/>
                <a:gd name="connsiteX7" fmla="*/ 1986654 w 3986813"/>
                <a:gd name="connsiteY7" fmla="*/ 3295650 h 3414574"/>
                <a:gd name="connsiteX8" fmla="*/ 3071709 w 3986813"/>
                <a:gd name="connsiteY8" fmla="*/ 2457450 h 3414574"/>
                <a:gd name="connsiteX9" fmla="*/ 2918670 w 3986813"/>
                <a:gd name="connsiteY9" fmla="*/ 1138523 h 3414574"/>
                <a:gd name="connsiteX0" fmla="*/ 2987468 w 4055611"/>
                <a:gd name="connsiteY0" fmla="*/ 1186269 h 3462320"/>
                <a:gd name="connsiteX1" fmla="*/ 4052087 w 4055611"/>
                <a:gd name="connsiteY1" fmla="*/ 506946 h 3462320"/>
                <a:gd name="connsiteX2" fmla="*/ 2874543 w 4055611"/>
                <a:gd name="connsiteY2" fmla="*/ 47746 h 3462320"/>
                <a:gd name="connsiteX3" fmla="*/ 1620574 w 4055611"/>
                <a:gd name="connsiteY3" fmla="*/ 47746 h 3462320"/>
                <a:gd name="connsiteX4" fmla="*/ 73777 w 4055611"/>
                <a:gd name="connsiteY4" fmla="*/ 63520 h 3462320"/>
                <a:gd name="connsiteX5" fmla="*/ 68798 w 4055611"/>
                <a:gd name="connsiteY5" fmla="*/ 1362196 h 3462320"/>
                <a:gd name="connsiteX6" fmla="*/ 68798 w 4055611"/>
                <a:gd name="connsiteY6" fmla="*/ 3178423 h 3462320"/>
                <a:gd name="connsiteX7" fmla="*/ 2055452 w 4055611"/>
                <a:gd name="connsiteY7" fmla="*/ 3343396 h 3462320"/>
                <a:gd name="connsiteX8" fmla="*/ 3140507 w 4055611"/>
                <a:gd name="connsiteY8" fmla="*/ 2505196 h 3462320"/>
                <a:gd name="connsiteX9" fmla="*/ 2987468 w 4055611"/>
                <a:gd name="connsiteY9" fmla="*/ 1186269 h 3462320"/>
                <a:gd name="connsiteX0" fmla="*/ 2987468 w 4055611"/>
                <a:gd name="connsiteY0" fmla="*/ 1238197 h 3514248"/>
                <a:gd name="connsiteX1" fmla="*/ 4052087 w 4055611"/>
                <a:gd name="connsiteY1" fmla="*/ 558874 h 3514248"/>
                <a:gd name="connsiteX2" fmla="*/ 2874543 w 4055611"/>
                <a:gd name="connsiteY2" fmla="*/ 99674 h 3514248"/>
                <a:gd name="connsiteX3" fmla="*/ 1620574 w 4055611"/>
                <a:gd name="connsiteY3" fmla="*/ 99674 h 3514248"/>
                <a:gd name="connsiteX4" fmla="*/ 73777 w 4055611"/>
                <a:gd name="connsiteY4" fmla="*/ 115448 h 3514248"/>
                <a:gd name="connsiteX5" fmla="*/ 68798 w 4055611"/>
                <a:gd name="connsiteY5" fmla="*/ 1414124 h 3514248"/>
                <a:gd name="connsiteX6" fmla="*/ 68798 w 4055611"/>
                <a:gd name="connsiteY6" fmla="*/ 3230351 h 3514248"/>
                <a:gd name="connsiteX7" fmla="*/ 2055452 w 4055611"/>
                <a:gd name="connsiteY7" fmla="*/ 3395324 h 3514248"/>
                <a:gd name="connsiteX8" fmla="*/ 3140507 w 4055611"/>
                <a:gd name="connsiteY8" fmla="*/ 2557124 h 3514248"/>
                <a:gd name="connsiteX9" fmla="*/ 2987468 w 4055611"/>
                <a:gd name="connsiteY9" fmla="*/ 1238197 h 3514248"/>
                <a:gd name="connsiteX0" fmla="*/ 2918670 w 3986813"/>
                <a:gd name="connsiteY0" fmla="*/ 1138991 h 3415042"/>
                <a:gd name="connsiteX1" fmla="*/ 3983289 w 3986813"/>
                <a:gd name="connsiteY1" fmla="*/ 459668 h 3415042"/>
                <a:gd name="connsiteX2" fmla="*/ 2805745 w 3986813"/>
                <a:gd name="connsiteY2" fmla="*/ 468 h 3415042"/>
                <a:gd name="connsiteX3" fmla="*/ 1551776 w 3986813"/>
                <a:gd name="connsiteY3" fmla="*/ 468 h 3415042"/>
                <a:gd name="connsiteX4" fmla="*/ 4979 w 3986813"/>
                <a:gd name="connsiteY4" fmla="*/ 16242 h 3415042"/>
                <a:gd name="connsiteX5" fmla="*/ 0 w 3986813"/>
                <a:gd name="connsiteY5" fmla="*/ 1314918 h 3415042"/>
                <a:gd name="connsiteX6" fmla="*/ 0 w 3986813"/>
                <a:gd name="connsiteY6" fmla="*/ 3131145 h 3415042"/>
                <a:gd name="connsiteX7" fmla="*/ 1986654 w 3986813"/>
                <a:gd name="connsiteY7" fmla="*/ 3296118 h 3415042"/>
                <a:gd name="connsiteX8" fmla="*/ 3071709 w 3986813"/>
                <a:gd name="connsiteY8" fmla="*/ 2457918 h 3415042"/>
                <a:gd name="connsiteX9" fmla="*/ 2918670 w 3986813"/>
                <a:gd name="connsiteY9" fmla="*/ 1138991 h 3415042"/>
                <a:gd name="connsiteX0" fmla="*/ 2918670 w 3986813"/>
                <a:gd name="connsiteY0" fmla="*/ 1138991 h 3415042"/>
                <a:gd name="connsiteX1" fmla="*/ 3983289 w 3986813"/>
                <a:gd name="connsiteY1" fmla="*/ 459668 h 3415042"/>
                <a:gd name="connsiteX2" fmla="*/ 2805745 w 3986813"/>
                <a:gd name="connsiteY2" fmla="*/ 468 h 3415042"/>
                <a:gd name="connsiteX3" fmla="*/ 1551776 w 3986813"/>
                <a:gd name="connsiteY3" fmla="*/ 468 h 3415042"/>
                <a:gd name="connsiteX4" fmla="*/ 4979 w 3986813"/>
                <a:gd name="connsiteY4" fmla="*/ 16242 h 3415042"/>
                <a:gd name="connsiteX5" fmla="*/ 0 w 3986813"/>
                <a:gd name="connsiteY5" fmla="*/ 1314918 h 3415042"/>
                <a:gd name="connsiteX6" fmla="*/ 0 w 3986813"/>
                <a:gd name="connsiteY6" fmla="*/ 3131145 h 3415042"/>
                <a:gd name="connsiteX7" fmla="*/ 1986654 w 3986813"/>
                <a:gd name="connsiteY7" fmla="*/ 3296118 h 3415042"/>
                <a:gd name="connsiteX8" fmla="*/ 3071709 w 3986813"/>
                <a:gd name="connsiteY8" fmla="*/ 2457918 h 3415042"/>
                <a:gd name="connsiteX9" fmla="*/ 2918670 w 3986813"/>
                <a:gd name="connsiteY9" fmla="*/ 1138991 h 3415042"/>
                <a:gd name="connsiteX0" fmla="*/ 2918670 w 3986813"/>
                <a:gd name="connsiteY0" fmla="*/ 1146022 h 3422073"/>
                <a:gd name="connsiteX1" fmla="*/ 3983289 w 3986813"/>
                <a:gd name="connsiteY1" fmla="*/ 466699 h 3422073"/>
                <a:gd name="connsiteX2" fmla="*/ 2805745 w 3986813"/>
                <a:gd name="connsiteY2" fmla="*/ 7499 h 3422073"/>
                <a:gd name="connsiteX3" fmla="*/ 1551776 w 3986813"/>
                <a:gd name="connsiteY3" fmla="*/ 7499 h 3422073"/>
                <a:gd name="connsiteX4" fmla="*/ 4979 w 3986813"/>
                <a:gd name="connsiteY4" fmla="*/ 2 h 3422073"/>
                <a:gd name="connsiteX5" fmla="*/ 0 w 3986813"/>
                <a:gd name="connsiteY5" fmla="*/ 1321949 h 3422073"/>
                <a:gd name="connsiteX6" fmla="*/ 0 w 3986813"/>
                <a:gd name="connsiteY6" fmla="*/ 3138176 h 3422073"/>
                <a:gd name="connsiteX7" fmla="*/ 1986654 w 3986813"/>
                <a:gd name="connsiteY7" fmla="*/ 3303149 h 3422073"/>
                <a:gd name="connsiteX8" fmla="*/ 3071709 w 3986813"/>
                <a:gd name="connsiteY8" fmla="*/ 2464949 h 3422073"/>
                <a:gd name="connsiteX9" fmla="*/ 2918670 w 3986813"/>
                <a:gd name="connsiteY9" fmla="*/ 1146022 h 34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6813" h="3422073">
                  <a:moveTo>
                    <a:pt x="2918670" y="1146022"/>
                  </a:moveTo>
                  <a:cubicBezTo>
                    <a:pt x="3183209" y="894658"/>
                    <a:pt x="4048782" y="820458"/>
                    <a:pt x="3983289" y="466699"/>
                  </a:cubicBezTo>
                  <a:cubicBezTo>
                    <a:pt x="3931008" y="188474"/>
                    <a:pt x="3643562" y="7499"/>
                    <a:pt x="2805745" y="7499"/>
                  </a:cubicBezTo>
                  <a:lnTo>
                    <a:pt x="1551776" y="7499"/>
                  </a:lnTo>
                  <a:cubicBezTo>
                    <a:pt x="1558518" y="3611"/>
                    <a:pt x="8024" y="2040"/>
                    <a:pt x="4979" y="2"/>
                  </a:cubicBezTo>
                  <a:cubicBezTo>
                    <a:pt x="1934" y="-2036"/>
                    <a:pt x="9906" y="1147416"/>
                    <a:pt x="0" y="1321949"/>
                  </a:cubicBezTo>
                  <a:lnTo>
                    <a:pt x="0" y="3138176"/>
                  </a:lnTo>
                  <a:cubicBezTo>
                    <a:pt x="396760" y="3472408"/>
                    <a:pt x="1466512" y="3489839"/>
                    <a:pt x="1986654" y="3303149"/>
                  </a:cubicBezTo>
                  <a:cubicBezTo>
                    <a:pt x="2488736" y="3123222"/>
                    <a:pt x="2943765" y="2915767"/>
                    <a:pt x="3071709" y="2464949"/>
                  </a:cubicBezTo>
                  <a:cubicBezTo>
                    <a:pt x="3311819" y="1621225"/>
                    <a:pt x="2556035" y="1490732"/>
                    <a:pt x="2918670" y="1146022"/>
                  </a:cubicBezTo>
                  <a:close/>
                </a:path>
              </a:pathLst>
            </a:custGeom>
            <a:grpFill/>
            <a:ln w="9506" cap="flat">
              <a:noFill/>
              <a:prstDash val="solid"/>
              <a:miter/>
            </a:ln>
          </p:spPr>
          <p:txBody>
            <a:bodyPr rtlCol="0" anchor="ctr"/>
            <a:lstStyle/>
            <a:p>
              <a:endParaRPr lang="x-none"/>
            </a:p>
          </p:txBody>
        </p:sp>
        <p:sp>
          <p:nvSpPr>
            <p:cNvPr id="14" name="Freeform 13">
              <a:extLst>
                <a:ext uri="{FF2B5EF4-FFF2-40B4-BE49-F238E27FC236}">
                  <a16:creationId xmlns:a16="http://schemas.microsoft.com/office/drawing/2014/main" id="{BD23EEA4-B560-0A4B-9DDD-1AC8343DDB3D}"/>
                </a:ext>
              </a:extLst>
            </p:cNvPr>
            <p:cNvSpPr/>
            <p:nvPr/>
          </p:nvSpPr>
          <p:spPr>
            <a:xfrm>
              <a:off x="4128146" y="1125657"/>
              <a:ext cx="1967854" cy="2080080"/>
            </a:xfrm>
            <a:custGeom>
              <a:avLst/>
              <a:gdLst>
                <a:gd name="connsiteX0" fmla="*/ 1392513 w 1465489"/>
                <a:gd name="connsiteY0" fmla="*/ 93141 h 1336663"/>
                <a:gd name="connsiteX1" fmla="*/ 598802 w 1465489"/>
                <a:gd name="connsiteY1" fmla="*/ 243827 h 1336663"/>
                <a:gd name="connsiteX2" fmla="*/ 93869 w 1465489"/>
                <a:gd name="connsiteY2" fmla="*/ 1107078 h 1336663"/>
                <a:gd name="connsiteX3" fmla="*/ 1079211 w 1465489"/>
                <a:gd name="connsiteY3" fmla="*/ 963250 h 1336663"/>
                <a:gd name="connsiteX4" fmla="*/ 1392513 w 1465489"/>
                <a:gd name="connsiteY4" fmla="*/ 93141 h 133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89" h="1336663">
                  <a:moveTo>
                    <a:pt x="1392513" y="93141"/>
                  </a:moveTo>
                  <a:cubicBezTo>
                    <a:pt x="1158392" y="-207944"/>
                    <a:pt x="1046227" y="324313"/>
                    <a:pt x="598802" y="243827"/>
                  </a:cubicBezTo>
                  <a:cubicBezTo>
                    <a:pt x="76664" y="150006"/>
                    <a:pt x="-140252" y="805802"/>
                    <a:pt x="93869" y="1107078"/>
                  </a:cubicBezTo>
                  <a:cubicBezTo>
                    <a:pt x="327990" y="1408353"/>
                    <a:pt x="895565" y="1463503"/>
                    <a:pt x="1079211" y="963250"/>
                  </a:cubicBezTo>
                  <a:cubicBezTo>
                    <a:pt x="1236242" y="535673"/>
                    <a:pt x="1626634" y="394227"/>
                    <a:pt x="1392513" y="93141"/>
                  </a:cubicBezTo>
                  <a:close/>
                </a:path>
              </a:pathLst>
            </a:custGeom>
            <a:grpFill/>
            <a:ln w="9506" cap="flat">
              <a:noFill/>
              <a:prstDash val="solid"/>
              <a:miter/>
            </a:ln>
          </p:spPr>
          <p:txBody>
            <a:bodyPr rtlCol="0" anchor="ctr"/>
            <a:lstStyle/>
            <a:p>
              <a:endParaRPr lang="x-none"/>
            </a:p>
          </p:txBody>
        </p:sp>
      </p:grpSp>
      <p:sp>
        <p:nvSpPr>
          <p:cNvPr id="15" name="Freeform 14">
            <a:extLst>
              <a:ext uri="{FF2B5EF4-FFF2-40B4-BE49-F238E27FC236}">
                <a16:creationId xmlns:a16="http://schemas.microsoft.com/office/drawing/2014/main" id="{7F0168D5-6F0C-9C41-B9F7-3C67DEADC951}"/>
              </a:ext>
            </a:extLst>
          </p:cNvPr>
          <p:cNvSpPr/>
          <p:nvPr/>
        </p:nvSpPr>
        <p:spPr>
          <a:xfrm>
            <a:off x="4108256" y="3066741"/>
            <a:ext cx="627189" cy="724518"/>
          </a:xfrm>
          <a:custGeom>
            <a:avLst/>
            <a:gdLst>
              <a:gd name="connsiteX0" fmla="*/ 253585 w 519800"/>
              <a:gd name="connsiteY0" fmla="*/ 17983 h 518130"/>
              <a:gd name="connsiteX1" fmla="*/ 509568 w 519800"/>
              <a:gd name="connsiteY1" fmla="*/ 248107 h 518130"/>
              <a:gd name="connsiteX2" fmla="*/ 158625 w 519800"/>
              <a:gd name="connsiteY2" fmla="*/ 517664 h 518130"/>
              <a:gd name="connsiteX3" fmla="*/ 253585 w 519800"/>
              <a:gd name="connsiteY3" fmla="*/ 17983 h 518130"/>
            </a:gdLst>
            <a:ahLst/>
            <a:cxnLst>
              <a:cxn ang="0">
                <a:pos x="connsiteX0" y="connsiteY0"/>
              </a:cxn>
              <a:cxn ang="0">
                <a:pos x="connsiteX1" y="connsiteY1"/>
              </a:cxn>
              <a:cxn ang="0">
                <a:pos x="connsiteX2" y="connsiteY2"/>
              </a:cxn>
              <a:cxn ang="0">
                <a:pos x="connsiteX3" y="connsiteY3"/>
              </a:cxn>
            </a:cxnLst>
            <a:rect l="l" t="t" r="r" b="b"/>
            <a:pathLst>
              <a:path w="519800" h="518130">
                <a:moveTo>
                  <a:pt x="253585" y="17983"/>
                </a:moveTo>
                <a:cubicBezTo>
                  <a:pt x="401776" y="-51645"/>
                  <a:pt x="562229" y="92754"/>
                  <a:pt x="509568" y="248107"/>
                </a:cubicBezTo>
                <a:cubicBezTo>
                  <a:pt x="468505" y="369360"/>
                  <a:pt x="374305" y="505282"/>
                  <a:pt x="158625" y="517664"/>
                </a:cubicBezTo>
                <a:cubicBezTo>
                  <a:pt x="-128347" y="533762"/>
                  <a:pt x="17373" y="128663"/>
                  <a:pt x="253585" y="17983"/>
                </a:cubicBezTo>
                <a:close/>
              </a:path>
            </a:pathLst>
          </a:custGeom>
          <a:solidFill>
            <a:schemeClr val="accent1"/>
          </a:solidFill>
          <a:ln w="9506" cap="flat">
            <a:noFill/>
            <a:prstDash val="solid"/>
            <a:miter/>
          </a:ln>
        </p:spPr>
        <p:txBody>
          <a:bodyPr rtlCol="0" anchor="ctr"/>
          <a:lstStyle/>
          <a:p>
            <a:endParaRPr lang="x-none"/>
          </a:p>
        </p:txBody>
      </p:sp>
      <p:sp>
        <p:nvSpPr>
          <p:cNvPr id="8" name="TextBox 7">
            <a:extLst>
              <a:ext uri="{FF2B5EF4-FFF2-40B4-BE49-F238E27FC236}">
                <a16:creationId xmlns:a16="http://schemas.microsoft.com/office/drawing/2014/main" id="{E0E6D032-7F1F-4D8F-BBED-A2A1EA4F7660}"/>
              </a:ext>
            </a:extLst>
          </p:cNvPr>
          <p:cNvSpPr txBox="1"/>
          <p:nvPr/>
        </p:nvSpPr>
        <p:spPr>
          <a:xfrm>
            <a:off x="5132996" y="4003128"/>
            <a:ext cx="6839263" cy="1261884"/>
          </a:xfrm>
          <a:prstGeom prst="rect">
            <a:avLst/>
          </a:prstGeom>
          <a:noFill/>
        </p:spPr>
        <p:txBody>
          <a:bodyPr wrap="square" rtlCol="0">
            <a:spAutoFit/>
          </a:bodyPr>
          <a:lstStyle/>
          <a:p>
            <a:pPr algn="ctr">
              <a:lnSpc>
                <a:spcPct val="150000"/>
              </a:lnSpc>
            </a:pPr>
            <a:r>
              <a:rPr lang="en-US" sz="2400" dirty="0">
                <a:solidFill>
                  <a:schemeClr val="tx2">
                    <a:lumMod val="50000"/>
                  </a:schemeClr>
                </a:solidFill>
              </a:rPr>
              <a:t>Md </a:t>
            </a:r>
            <a:r>
              <a:rPr lang="en-US" sz="2400" dirty="0" err="1">
                <a:solidFill>
                  <a:schemeClr val="tx2">
                    <a:lumMod val="50000"/>
                  </a:schemeClr>
                </a:solidFill>
              </a:rPr>
              <a:t>Mostafizur</a:t>
            </a:r>
            <a:r>
              <a:rPr lang="en-US" sz="2400" dirty="0">
                <a:solidFill>
                  <a:schemeClr val="tx2">
                    <a:lumMod val="50000"/>
                  </a:schemeClr>
                </a:solidFill>
              </a:rPr>
              <a:t> Rahman</a:t>
            </a:r>
          </a:p>
          <a:p>
            <a:pPr algn="ctr"/>
            <a:r>
              <a:rPr lang="en-US" sz="2000" dirty="0">
                <a:solidFill>
                  <a:schemeClr val="tx2">
                    <a:lumMod val="50000"/>
                  </a:schemeClr>
                </a:solidFill>
              </a:rPr>
              <a:t>Member, Metamodel Team &amp;</a:t>
            </a:r>
          </a:p>
          <a:p>
            <a:pPr algn="ctr"/>
            <a:r>
              <a:rPr lang="en-US" sz="2000" dirty="0">
                <a:solidFill>
                  <a:schemeClr val="tx2">
                    <a:lumMod val="50000"/>
                  </a:schemeClr>
                </a:solidFill>
              </a:rPr>
              <a:t>Principal Specialist, CEGIS</a:t>
            </a:r>
          </a:p>
        </p:txBody>
      </p:sp>
      <p:sp>
        <p:nvSpPr>
          <p:cNvPr id="10" name="Title 2">
            <a:extLst>
              <a:ext uri="{FF2B5EF4-FFF2-40B4-BE49-F238E27FC236}">
                <a16:creationId xmlns:a16="http://schemas.microsoft.com/office/drawing/2014/main" id="{FD9EC7A9-36C2-479F-9932-AF78531BE5EE}"/>
              </a:ext>
            </a:extLst>
          </p:cNvPr>
          <p:cNvSpPr txBox="1">
            <a:spLocks/>
          </p:cNvSpPr>
          <p:nvPr/>
        </p:nvSpPr>
        <p:spPr>
          <a:xfrm>
            <a:off x="5173239" y="1028588"/>
            <a:ext cx="7277100" cy="74630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500" dirty="0">
                <a:effectLst>
                  <a:outerShdw blurRad="38100" dist="38100" dir="2700000" algn="tl">
                    <a:srgbClr val="000000">
                      <a:alpha val="43137"/>
                    </a:srgbClr>
                  </a:outerShdw>
                </a:effectLst>
              </a:rPr>
              <a:t>Application of Bangladesh Metamodel</a:t>
            </a:r>
            <a:endParaRPr lang="nl-NL" sz="35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DB852BF4-C570-4B52-8D0E-47D8A60C65CF}"/>
              </a:ext>
            </a:extLst>
          </p:cNvPr>
          <p:cNvSpPr txBox="1"/>
          <p:nvPr/>
        </p:nvSpPr>
        <p:spPr>
          <a:xfrm>
            <a:off x="6364741" y="2086630"/>
            <a:ext cx="4894097" cy="540469"/>
          </a:xfrm>
          <a:prstGeom prst="rect">
            <a:avLst/>
          </a:prstGeom>
          <a:noFill/>
        </p:spPr>
        <p:txBody>
          <a:bodyPr wrap="none" rtlCol="0">
            <a:spAutoFit/>
          </a:bodyPr>
          <a:lstStyle>
            <a:defPPr>
              <a:defRPr lang="x-none"/>
            </a:defPPr>
            <a:lvl1pPr>
              <a:lnSpc>
                <a:spcPct val="150000"/>
              </a:lnSpc>
              <a:defRPr sz="2000">
                <a:solidFill>
                  <a:schemeClr val="tx2">
                    <a:lumMod val="50000"/>
                  </a:schemeClr>
                </a:solidFill>
              </a:defRPr>
            </a:lvl1pPr>
          </a:lstStyle>
          <a:p>
            <a:r>
              <a:rPr lang="en-GB" sz="2200" dirty="0"/>
              <a:t>Model Simulation and Result Visualization</a:t>
            </a:r>
            <a:endParaRPr lang="en-US" sz="2200" dirty="0"/>
          </a:p>
        </p:txBody>
      </p:sp>
    </p:spTree>
    <p:extLst>
      <p:ext uri="{BB962C8B-B14F-4D97-AF65-F5344CB8AC3E}">
        <p14:creationId xmlns:p14="http://schemas.microsoft.com/office/powerpoint/2010/main" val="3630998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8D91-6A21-46CF-894B-311DDC7C7CCF}"/>
              </a:ext>
            </a:extLst>
          </p:cNvPr>
          <p:cNvSpPr>
            <a:spLocks noGrp="1"/>
          </p:cNvSpPr>
          <p:nvPr>
            <p:ph type="title"/>
          </p:nvPr>
        </p:nvSpPr>
        <p:spPr/>
        <p:txBody>
          <a:bodyPr/>
          <a:lstStyle/>
          <a:p>
            <a:r>
              <a:rPr lang="en-US" dirty="0"/>
              <a:t>Water Balance Module output for NW-region (base run)</a:t>
            </a:r>
            <a:endParaRPr lang="nl-NL" dirty="0"/>
          </a:p>
        </p:txBody>
      </p:sp>
      <p:pic>
        <p:nvPicPr>
          <p:cNvPr id="4" name="Picture 3">
            <a:extLst>
              <a:ext uri="{FF2B5EF4-FFF2-40B4-BE49-F238E27FC236}">
                <a16:creationId xmlns:a16="http://schemas.microsoft.com/office/drawing/2014/main" id="{B5FD5B7D-F353-4D7D-8429-B6EA599FB213}"/>
              </a:ext>
            </a:extLst>
          </p:cNvPr>
          <p:cNvPicPr>
            <a:picLocks noChangeAspect="1"/>
          </p:cNvPicPr>
          <p:nvPr/>
        </p:nvPicPr>
        <p:blipFill>
          <a:blip r:embed="rId2"/>
          <a:stretch>
            <a:fillRect/>
          </a:stretch>
        </p:blipFill>
        <p:spPr>
          <a:xfrm>
            <a:off x="838200" y="1920875"/>
            <a:ext cx="8116143" cy="4572000"/>
          </a:xfrm>
          <a:prstGeom prst="rect">
            <a:avLst/>
          </a:prstGeom>
        </p:spPr>
      </p:pic>
      <p:sp>
        <p:nvSpPr>
          <p:cNvPr id="6" name="TextBox 5">
            <a:extLst>
              <a:ext uri="{FF2B5EF4-FFF2-40B4-BE49-F238E27FC236}">
                <a16:creationId xmlns:a16="http://schemas.microsoft.com/office/drawing/2014/main" id="{33D6024F-6476-435A-A540-4E52936AB2E4}"/>
              </a:ext>
            </a:extLst>
          </p:cNvPr>
          <p:cNvSpPr txBox="1"/>
          <p:nvPr/>
        </p:nvSpPr>
        <p:spPr>
          <a:xfrm>
            <a:off x="9538283" y="1551963"/>
            <a:ext cx="2558642" cy="3908762"/>
          </a:xfrm>
          <a:prstGeom prst="rect">
            <a:avLst/>
          </a:prstGeom>
          <a:noFill/>
        </p:spPr>
        <p:txBody>
          <a:bodyPr wrap="square" rtlCol="0">
            <a:spAutoFit/>
          </a:bodyPr>
          <a:lstStyle/>
          <a:p>
            <a:r>
              <a:rPr lang="nl-NL" u="sng" dirty="0" err="1"/>
              <a:t>Observations</a:t>
            </a:r>
            <a:r>
              <a:rPr lang="nl-NL" u="sng" dirty="0"/>
              <a:t>:</a:t>
            </a:r>
          </a:p>
          <a:p>
            <a:endParaRPr lang="nl-NL" dirty="0"/>
          </a:p>
          <a:p>
            <a:r>
              <a:rPr lang="nl-NL" dirty="0"/>
              <a:t>1. </a:t>
            </a:r>
            <a:r>
              <a:rPr lang="nl-NL" dirty="0" err="1"/>
              <a:t>Clear</a:t>
            </a:r>
            <a:r>
              <a:rPr lang="nl-NL" dirty="0"/>
              <a:t> </a:t>
            </a:r>
            <a:r>
              <a:rPr lang="nl-NL" dirty="0" err="1"/>
              <a:t>seasonal</a:t>
            </a:r>
            <a:r>
              <a:rPr lang="nl-NL" dirty="0"/>
              <a:t> </a:t>
            </a:r>
            <a:r>
              <a:rPr lang="nl-NL" dirty="0" err="1"/>
              <a:t>diff</a:t>
            </a:r>
            <a:endParaRPr lang="nl-NL" dirty="0"/>
          </a:p>
          <a:p>
            <a:r>
              <a:rPr lang="nl-NL" dirty="0"/>
              <a:t>II. Large </a:t>
            </a:r>
            <a:r>
              <a:rPr lang="nl-NL" dirty="0" err="1"/>
              <a:t>annual</a:t>
            </a:r>
            <a:r>
              <a:rPr lang="nl-NL" dirty="0"/>
              <a:t> </a:t>
            </a:r>
            <a:r>
              <a:rPr lang="nl-NL" dirty="0" err="1"/>
              <a:t>variation</a:t>
            </a:r>
            <a:endParaRPr lang="nl-NL" dirty="0"/>
          </a:p>
          <a:p>
            <a:r>
              <a:rPr lang="nl-NL" dirty="0"/>
              <a:t>III. </a:t>
            </a:r>
            <a:r>
              <a:rPr lang="nl-NL" dirty="0" err="1"/>
              <a:t>Residual</a:t>
            </a:r>
            <a:r>
              <a:rPr lang="nl-NL" dirty="0"/>
              <a:t> </a:t>
            </a:r>
            <a:r>
              <a:rPr lang="nl-NL" dirty="0" err="1"/>
              <a:t>moisture</a:t>
            </a:r>
            <a:r>
              <a:rPr lang="nl-NL" dirty="0"/>
              <a:t> </a:t>
            </a:r>
            <a:r>
              <a:rPr lang="nl-NL" dirty="0" err="1"/>
              <a:t>supplemented</a:t>
            </a:r>
            <a:r>
              <a:rPr lang="nl-NL" dirty="0"/>
              <a:t> </a:t>
            </a:r>
            <a:r>
              <a:rPr lang="nl-NL" dirty="0" err="1"/>
              <a:t>by</a:t>
            </a:r>
            <a:r>
              <a:rPr lang="nl-NL" dirty="0"/>
              <a:t> GW </a:t>
            </a:r>
            <a:r>
              <a:rPr lang="nl-NL" dirty="0" err="1"/>
              <a:t>irrigation</a:t>
            </a:r>
            <a:r>
              <a:rPr lang="nl-NL" dirty="0"/>
              <a:t> in </a:t>
            </a:r>
            <a:r>
              <a:rPr lang="nl-NL" dirty="0" err="1"/>
              <a:t>beginning</a:t>
            </a:r>
            <a:r>
              <a:rPr lang="nl-NL" dirty="0"/>
              <a:t> of dry </a:t>
            </a:r>
            <a:r>
              <a:rPr lang="nl-NL" dirty="0" err="1"/>
              <a:t>season</a:t>
            </a:r>
            <a:endParaRPr lang="nl-NL" dirty="0"/>
          </a:p>
          <a:p>
            <a:endParaRPr lang="nl-NL" dirty="0"/>
          </a:p>
          <a:p>
            <a:r>
              <a:rPr lang="nl-NL" dirty="0" err="1"/>
              <a:t>Available</a:t>
            </a:r>
            <a:r>
              <a:rPr lang="nl-NL" dirty="0"/>
              <a:t> </a:t>
            </a:r>
            <a:r>
              <a:rPr lang="nl-NL" dirty="0" err="1"/>
              <a:t>for</a:t>
            </a:r>
            <a:r>
              <a:rPr lang="nl-NL" dirty="0"/>
              <a:t> </a:t>
            </a:r>
            <a:r>
              <a:rPr lang="nl-NL" dirty="0" err="1"/>
              <a:t>every</a:t>
            </a:r>
            <a:r>
              <a:rPr lang="nl-NL" dirty="0"/>
              <a:t> district in Bangladesh (</a:t>
            </a:r>
            <a:r>
              <a:rPr lang="nl-NL" dirty="0" err="1"/>
              <a:t>currently</a:t>
            </a:r>
            <a:r>
              <a:rPr lang="nl-NL" dirty="0"/>
              <a:t> </a:t>
            </a:r>
            <a:r>
              <a:rPr lang="nl-NL" dirty="0" err="1"/>
              <a:t>calibrated</a:t>
            </a:r>
            <a:r>
              <a:rPr lang="nl-NL" dirty="0"/>
              <a:t> </a:t>
            </a:r>
            <a:r>
              <a:rPr lang="nl-NL" dirty="0" err="1"/>
              <a:t>for</a:t>
            </a:r>
            <a:r>
              <a:rPr lang="nl-NL" dirty="0"/>
              <a:t> NW-</a:t>
            </a:r>
            <a:r>
              <a:rPr lang="nl-NL" dirty="0" err="1"/>
              <a:t>region</a:t>
            </a:r>
            <a:r>
              <a:rPr lang="nl-NL" dirty="0"/>
              <a:t>)</a:t>
            </a:r>
            <a:endParaRPr lang="nl-NL" sz="1400" dirty="0"/>
          </a:p>
          <a:p>
            <a:endParaRPr lang="nl-NL" sz="1400" dirty="0"/>
          </a:p>
        </p:txBody>
      </p:sp>
    </p:spTree>
    <p:extLst>
      <p:ext uri="{BB962C8B-B14F-4D97-AF65-F5344CB8AC3E}">
        <p14:creationId xmlns:p14="http://schemas.microsoft.com/office/powerpoint/2010/main" val="37059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4567-4C24-45C7-83B7-BD985467C1B9}"/>
              </a:ext>
            </a:extLst>
          </p:cNvPr>
          <p:cNvSpPr>
            <a:spLocks noGrp="1"/>
          </p:cNvSpPr>
          <p:nvPr>
            <p:ph type="title"/>
          </p:nvPr>
        </p:nvSpPr>
        <p:spPr/>
        <p:txBody>
          <a:bodyPr/>
          <a:lstStyle/>
          <a:p>
            <a:r>
              <a:rPr lang="en-US"/>
              <a:t>Flood damage and losses module</a:t>
            </a:r>
            <a:endParaRPr lang="nl-NL"/>
          </a:p>
        </p:txBody>
      </p:sp>
      <p:sp>
        <p:nvSpPr>
          <p:cNvPr id="3" name="Content Placeholder 2">
            <a:extLst>
              <a:ext uri="{FF2B5EF4-FFF2-40B4-BE49-F238E27FC236}">
                <a16:creationId xmlns:a16="http://schemas.microsoft.com/office/drawing/2014/main" id="{42875DD4-2730-434D-9A69-155FE67B7E30}"/>
              </a:ext>
            </a:extLst>
          </p:cNvPr>
          <p:cNvSpPr>
            <a:spLocks noGrp="1"/>
          </p:cNvSpPr>
          <p:nvPr>
            <p:ph idx="1"/>
          </p:nvPr>
        </p:nvSpPr>
        <p:spPr/>
        <p:txBody>
          <a:bodyPr/>
          <a:lstStyle/>
          <a:p>
            <a:r>
              <a:rPr lang="en-US"/>
              <a:t>Estimates flood impacts to population, road infrastructure, buildings, agriculture and embankments</a:t>
            </a:r>
          </a:p>
          <a:p>
            <a:r>
              <a:rPr lang="en-US"/>
              <a:t>Based on well established unit-loss method and data from scientific literature</a:t>
            </a:r>
          </a:p>
        </p:txBody>
      </p:sp>
      <p:sp>
        <p:nvSpPr>
          <p:cNvPr id="4" name="Freeform: Shape 3">
            <a:extLst>
              <a:ext uri="{FF2B5EF4-FFF2-40B4-BE49-F238E27FC236}">
                <a16:creationId xmlns:a16="http://schemas.microsoft.com/office/drawing/2014/main" id="{EA4F61CE-8C8B-4132-920F-5718562B19C4}"/>
              </a:ext>
            </a:extLst>
          </p:cNvPr>
          <p:cNvSpPr/>
          <p:nvPr/>
        </p:nvSpPr>
        <p:spPr>
          <a:xfrm>
            <a:off x="982491" y="3550596"/>
            <a:ext cx="2247089" cy="1770434"/>
          </a:xfrm>
          <a:custGeom>
            <a:avLst/>
            <a:gdLst>
              <a:gd name="connsiteX0" fmla="*/ 2042809 w 2966936"/>
              <a:gd name="connsiteY0" fmla="*/ 223737 h 2276273"/>
              <a:gd name="connsiteX1" fmla="*/ 2042809 w 2966936"/>
              <a:gd name="connsiteY1" fmla="*/ 223737 h 2276273"/>
              <a:gd name="connsiteX2" fmla="*/ 1955260 w 2966936"/>
              <a:gd name="connsiteY2" fmla="*/ 175098 h 2276273"/>
              <a:gd name="connsiteX3" fmla="*/ 1809345 w 2966936"/>
              <a:gd name="connsiteY3" fmla="*/ 136188 h 2276273"/>
              <a:gd name="connsiteX4" fmla="*/ 1634247 w 2966936"/>
              <a:gd name="connsiteY4" fmla="*/ 77822 h 2276273"/>
              <a:gd name="connsiteX5" fmla="*/ 1566153 w 2966936"/>
              <a:gd name="connsiteY5" fmla="*/ 58366 h 2276273"/>
              <a:gd name="connsiteX6" fmla="*/ 1488332 w 2966936"/>
              <a:gd name="connsiteY6" fmla="*/ 48639 h 2276273"/>
              <a:gd name="connsiteX7" fmla="*/ 1420238 w 2966936"/>
              <a:gd name="connsiteY7" fmla="*/ 38911 h 2276273"/>
              <a:gd name="connsiteX8" fmla="*/ 1322962 w 2966936"/>
              <a:gd name="connsiteY8" fmla="*/ 29183 h 2276273"/>
              <a:gd name="connsiteX9" fmla="*/ 1167319 w 2966936"/>
              <a:gd name="connsiteY9" fmla="*/ 0 h 2276273"/>
              <a:gd name="connsiteX10" fmla="*/ 972766 w 2966936"/>
              <a:gd name="connsiteY10" fmla="*/ 9728 h 2276273"/>
              <a:gd name="connsiteX11" fmla="*/ 894945 w 2966936"/>
              <a:gd name="connsiteY11" fmla="*/ 48639 h 2276273"/>
              <a:gd name="connsiteX12" fmla="*/ 729575 w 2966936"/>
              <a:gd name="connsiteY12" fmla="*/ 107005 h 2276273"/>
              <a:gd name="connsiteX13" fmla="*/ 700392 w 2966936"/>
              <a:gd name="connsiteY13" fmla="*/ 126460 h 2276273"/>
              <a:gd name="connsiteX14" fmla="*/ 612843 w 2966936"/>
              <a:gd name="connsiteY14" fmla="*/ 145915 h 2276273"/>
              <a:gd name="connsiteX15" fmla="*/ 583660 w 2966936"/>
              <a:gd name="connsiteY15" fmla="*/ 155643 h 2276273"/>
              <a:gd name="connsiteX16" fmla="*/ 544749 w 2966936"/>
              <a:gd name="connsiteY16" fmla="*/ 165371 h 2276273"/>
              <a:gd name="connsiteX17" fmla="*/ 447472 w 2966936"/>
              <a:gd name="connsiteY17" fmla="*/ 214009 h 2276273"/>
              <a:gd name="connsiteX18" fmla="*/ 418289 w 2966936"/>
              <a:gd name="connsiteY18" fmla="*/ 233464 h 2276273"/>
              <a:gd name="connsiteX19" fmla="*/ 359923 w 2966936"/>
              <a:gd name="connsiteY19" fmla="*/ 262647 h 2276273"/>
              <a:gd name="connsiteX20" fmla="*/ 311285 w 2966936"/>
              <a:gd name="connsiteY20" fmla="*/ 311286 h 2276273"/>
              <a:gd name="connsiteX21" fmla="*/ 282102 w 2966936"/>
              <a:gd name="connsiteY21" fmla="*/ 340469 h 2276273"/>
              <a:gd name="connsiteX22" fmla="*/ 243192 w 2966936"/>
              <a:gd name="connsiteY22" fmla="*/ 428017 h 2276273"/>
              <a:gd name="connsiteX23" fmla="*/ 272375 w 2966936"/>
              <a:gd name="connsiteY23" fmla="*/ 700392 h 2276273"/>
              <a:gd name="connsiteX24" fmla="*/ 321013 w 2966936"/>
              <a:gd name="connsiteY24" fmla="*/ 758758 h 2276273"/>
              <a:gd name="connsiteX25" fmla="*/ 476655 w 2966936"/>
              <a:gd name="connsiteY25" fmla="*/ 865762 h 2276273"/>
              <a:gd name="connsiteX26" fmla="*/ 496111 w 2966936"/>
              <a:gd name="connsiteY26" fmla="*/ 885217 h 2276273"/>
              <a:gd name="connsiteX27" fmla="*/ 583660 w 2966936"/>
              <a:gd name="connsiteY27" fmla="*/ 943583 h 2276273"/>
              <a:gd name="connsiteX28" fmla="*/ 603115 w 2966936"/>
              <a:gd name="connsiteY28" fmla="*/ 972766 h 2276273"/>
              <a:gd name="connsiteX29" fmla="*/ 622570 w 2966936"/>
              <a:gd name="connsiteY29" fmla="*/ 1011677 h 2276273"/>
              <a:gd name="connsiteX30" fmla="*/ 642026 w 2966936"/>
              <a:gd name="connsiteY30" fmla="*/ 1031132 h 2276273"/>
              <a:gd name="connsiteX31" fmla="*/ 632298 w 2966936"/>
              <a:gd name="connsiteY31" fmla="*/ 1235413 h 2276273"/>
              <a:gd name="connsiteX32" fmla="*/ 622570 w 2966936"/>
              <a:gd name="connsiteY32" fmla="*/ 1264596 h 2276273"/>
              <a:gd name="connsiteX33" fmla="*/ 573932 w 2966936"/>
              <a:gd name="connsiteY33" fmla="*/ 1322962 h 2276273"/>
              <a:gd name="connsiteX34" fmla="*/ 486383 w 2966936"/>
              <a:gd name="connsiteY34" fmla="*/ 1381328 h 2276273"/>
              <a:gd name="connsiteX35" fmla="*/ 447472 w 2966936"/>
              <a:gd name="connsiteY35" fmla="*/ 1400783 h 2276273"/>
              <a:gd name="connsiteX36" fmla="*/ 359923 w 2966936"/>
              <a:gd name="connsiteY36" fmla="*/ 1459149 h 2276273"/>
              <a:gd name="connsiteX37" fmla="*/ 301557 w 2966936"/>
              <a:gd name="connsiteY37" fmla="*/ 1478605 h 2276273"/>
              <a:gd name="connsiteX38" fmla="*/ 233464 w 2966936"/>
              <a:gd name="connsiteY38" fmla="*/ 1507788 h 2276273"/>
              <a:gd name="connsiteX39" fmla="*/ 116732 w 2966936"/>
              <a:gd name="connsiteY39" fmla="*/ 1575881 h 2276273"/>
              <a:gd name="connsiteX40" fmla="*/ 97277 w 2966936"/>
              <a:gd name="connsiteY40" fmla="*/ 1595337 h 2276273"/>
              <a:gd name="connsiteX41" fmla="*/ 19455 w 2966936"/>
              <a:gd name="connsiteY41" fmla="*/ 1653703 h 2276273"/>
              <a:gd name="connsiteX42" fmla="*/ 0 w 2966936"/>
              <a:gd name="connsiteY42" fmla="*/ 1692613 h 2276273"/>
              <a:gd name="connsiteX43" fmla="*/ 9728 w 2966936"/>
              <a:gd name="connsiteY43" fmla="*/ 1799617 h 2276273"/>
              <a:gd name="connsiteX44" fmla="*/ 48638 w 2966936"/>
              <a:gd name="connsiteY44" fmla="*/ 1867711 h 2276273"/>
              <a:gd name="connsiteX45" fmla="*/ 97277 w 2966936"/>
              <a:gd name="connsiteY45" fmla="*/ 1945532 h 2276273"/>
              <a:gd name="connsiteX46" fmla="*/ 194553 w 2966936"/>
              <a:gd name="connsiteY46" fmla="*/ 2013626 h 2276273"/>
              <a:gd name="connsiteX47" fmla="*/ 252919 w 2966936"/>
              <a:gd name="connsiteY47" fmla="*/ 2052537 h 2276273"/>
              <a:gd name="connsiteX48" fmla="*/ 282102 w 2966936"/>
              <a:gd name="connsiteY48" fmla="*/ 2081720 h 2276273"/>
              <a:gd name="connsiteX49" fmla="*/ 389106 w 2966936"/>
              <a:gd name="connsiteY49" fmla="*/ 2130358 h 2276273"/>
              <a:gd name="connsiteX50" fmla="*/ 583660 w 2966936"/>
              <a:gd name="connsiteY50" fmla="*/ 2188724 h 2276273"/>
              <a:gd name="connsiteX51" fmla="*/ 642026 w 2966936"/>
              <a:gd name="connsiteY51" fmla="*/ 2208179 h 2276273"/>
              <a:gd name="connsiteX52" fmla="*/ 749030 w 2966936"/>
              <a:gd name="connsiteY52" fmla="*/ 2217907 h 2276273"/>
              <a:gd name="connsiteX53" fmla="*/ 982494 w 2966936"/>
              <a:gd name="connsiteY53" fmla="*/ 2247090 h 2276273"/>
              <a:gd name="connsiteX54" fmla="*/ 1206230 w 2966936"/>
              <a:gd name="connsiteY54" fmla="*/ 2276273 h 2276273"/>
              <a:gd name="connsiteX55" fmla="*/ 1741251 w 2966936"/>
              <a:gd name="connsiteY55" fmla="*/ 2237362 h 2276273"/>
              <a:gd name="connsiteX56" fmla="*/ 1838528 w 2966936"/>
              <a:gd name="connsiteY56" fmla="*/ 2169269 h 2276273"/>
              <a:gd name="connsiteX57" fmla="*/ 1877438 w 2966936"/>
              <a:gd name="connsiteY57" fmla="*/ 2140086 h 2276273"/>
              <a:gd name="connsiteX58" fmla="*/ 1906621 w 2966936"/>
              <a:gd name="connsiteY58" fmla="*/ 2091447 h 2276273"/>
              <a:gd name="connsiteX59" fmla="*/ 1926077 w 2966936"/>
              <a:gd name="connsiteY59" fmla="*/ 2062264 h 2276273"/>
              <a:gd name="connsiteX60" fmla="*/ 2081719 w 2966936"/>
              <a:gd name="connsiteY60" fmla="*/ 1964988 h 2276273"/>
              <a:gd name="connsiteX61" fmla="*/ 2217906 w 2966936"/>
              <a:gd name="connsiteY61" fmla="*/ 1974715 h 2276273"/>
              <a:gd name="connsiteX62" fmla="*/ 2256817 w 2966936"/>
              <a:gd name="connsiteY62" fmla="*/ 2003898 h 2276273"/>
              <a:gd name="connsiteX63" fmla="*/ 2344366 w 2966936"/>
              <a:gd name="connsiteY63" fmla="*/ 2062264 h 2276273"/>
              <a:gd name="connsiteX64" fmla="*/ 2402732 w 2966936"/>
              <a:gd name="connsiteY64" fmla="*/ 2110903 h 2276273"/>
              <a:gd name="connsiteX65" fmla="*/ 2422187 w 2966936"/>
              <a:gd name="connsiteY65" fmla="*/ 2140086 h 2276273"/>
              <a:gd name="connsiteX66" fmla="*/ 2568102 w 2966936"/>
              <a:gd name="connsiteY66" fmla="*/ 2091447 h 2276273"/>
              <a:gd name="connsiteX67" fmla="*/ 2665379 w 2966936"/>
              <a:gd name="connsiteY67" fmla="*/ 1984443 h 2276273"/>
              <a:gd name="connsiteX68" fmla="*/ 2684834 w 2966936"/>
              <a:gd name="connsiteY68" fmla="*/ 1955260 h 2276273"/>
              <a:gd name="connsiteX69" fmla="*/ 2733472 w 2966936"/>
              <a:gd name="connsiteY69" fmla="*/ 1867711 h 2276273"/>
              <a:gd name="connsiteX70" fmla="*/ 2752928 w 2966936"/>
              <a:gd name="connsiteY70" fmla="*/ 1828800 h 2276273"/>
              <a:gd name="connsiteX71" fmla="*/ 2821021 w 2966936"/>
              <a:gd name="connsiteY71" fmla="*/ 1750979 h 2276273"/>
              <a:gd name="connsiteX72" fmla="*/ 2859932 w 2966936"/>
              <a:gd name="connsiteY72" fmla="*/ 1692613 h 2276273"/>
              <a:gd name="connsiteX73" fmla="*/ 2918298 w 2966936"/>
              <a:gd name="connsiteY73" fmla="*/ 1605064 h 2276273"/>
              <a:gd name="connsiteX74" fmla="*/ 2937753 w 2966936"/>
              <a:gd name="connsiteY74" fmla="*/ 1527243 h 2276273"/>
              <a:gd name="connsiteX75" fmla="*/ 2957209 w 2966936"/>
              <a:gd name="connsiteY75" fmla="*/ 1420239 h 2276273"/>
              <a:gd name="connsiteX76" fmla="*/ 2966936 w 2966936"/>
              <a:gd name="connsiteY76" fmla="*/ 1293779 h 2276273"/>
              <a:gd name="connsiteX77" fmla="*/ 2947481 w 2966936"/>
              <a:gd name="connsiteY77" fmla="*/ 1167320 h 2276273"/>
              <a:gd name="connsiteX78" fmla="*/ 2908570 w 2966936"/>
              <a:gd name="connsiteY78" fmla="*/ 1050588 h 2276273"/>
              <a:gd name="connsiteX79" fmla="*/ 2889115 w 2966936"/>
              <a:gd name="connsiteY79" fmla="*/ 992222 h 2276273"/>
              <a:gd name="connsiteX80" fmla="*/ 2850204 w 2966936"/>
              <a:gd name="connsiteY80" fmla="*/ 875490 h 2276273"/>
              <a:gd name="connsiteX81" fmla="*/ 2830749 w 2966936"/>
              <a:gd name="connsiteY81" fmla="*/ 787941 h 2276273"/>
              <a:gd name="connsiteX82" fmla="*/ 2801566 w 2966936"/>
              <a:gd name="connsiteY82" fmla="*/ 710120 h 2276273"/>
              <a:gd name="connsiteX83" fmla="*/ 2791838 w 2966936"/>
              <a:gd name="connsiteY83" fmla="*/ 680937 h 2276273"/>
              <a:gd name="connsiteX84" fmla="*/ 2782111 w 2966936"/>
              <a:gd name="connsiteY84" fmla="*/ 632298 h 2276273"/>
              <a:gd name="connsiteX85" fmla="*/ 2714017 w 2966936"/>
              <a:gd name="connsiteY85" fmla="*/ 476656 h 2276273"/>
              <a:gd name="connsiteX86" fmla="*/ 2694562 w 2966936"/>
              <a:gd name="connsiteY86" fmla="*/ 389107 h 2276273"/>
              <a:gd name="connsiteX87" fmla="*/ 2675106 w 2966936"/>
              <a:gd name="connsiteY87" fmla="*/ 321013 h 2276273"/>
              <a:gd name="connsiteX88" fmla="*/ 2636196 w 2966936"/>
              <a:gd name="connsiteY88" fmla="*/ 184826 h 2276273"/>
              <a:gd name="connsiteX89" fmla="*/ 2616740 w 2966936"/>
              <a:gd name="connsiteY89" fmla="*/ 145915 h 2276273"/>
              <a:gd name="connsiteX90" fmla="*/ 2587557 w 2966936"/>
              <a:gd name="connsiteY90" fmla="*/ 136188 h 2276273"/>
              <a:gd name="connsiteX91" fmla="*/ 2227634 w 2966936"/>
              <a:gd name="connsiteY91" fmla="*/ 145915 h 2276273"/>
              <a:gd name="connsiteX92" fmla="*/ 2169268 w 2966936"/>
              <a:gd name="connsiteY92" fmla="*/ 175098 h 2276273"/>
              <a:gd name="connsiteX93" fmla="*/ 2149813 w 2966936"/>
              <a:gd name="connsiteY93" fmla="*/ 194554 h 2276273"/>
              <a:gd name="connsiteX94" fmla="*/ 2091447 w 2966936"/>
              <a:gd name="connsiteY94" fmla="*/ 214009 h 2276273"/>
              <a:gd name="connsiteX95" fmla="*/ 2033081 w 2966936"/>
              <a:gd name="connsiteY95" fmla="*/ 243192 h 2276273"/>
              <a:gd name="connsiteX96" fmla="*/ 2042809 w 2966936"/>
              <a:gd name="connsiteY96" fmla="*/ 223737 h 2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66936" h="2276273">
                <a:moveTo>
                  <a:pt x="2042809" y="223737"/>
                </a:moveTo>
                <a:lnTo>
                  <a:pt x="2042809" y="223737"/>
                </a:lnTo>
                <a:cubicBezTo>
                  <a:pt x="2013626" y="207524"/>
                  <a:pt x="1985845" y="188479"/>
                  <a:pt x="1955260" y="175098"/>
                </a:cubicBezTo>
                <a:cubicBezTo>
                  <a:pt x="1931624" y="164757"/>
                  <a:pt x="1830589" y="142725"/>
                  <a:pt x="1809345" y="136188"/>
                </a:cubicBezTo>
                <a:cubicBezTo>
                  <a:pt x="1750542" y="118095"/>
                  <a:pt x="1693403" y="94724"/>
                  <a:pt x="1634247" y="77822"/>
                </a:cubicBezTo>
                <a:cubicBezTo>
                  <a:pt x="1611549" y="71337"/>
                  <a:pt x="1589301" y="62996"/>
                  <a:pt x="1566153" y="58366"/>
                </a:cubicBezTo>
                <a:cubicBezTo>
                  <a:pt x="1540518" y="53239"/>
                  <a:pt x="1514245" y="52094"/>
                  <a:pt x="1488332" y="48639"/>
                </a:cubicBezTo>
                <a:cubicBezTo>
                  <a:pt x="1465605" y="45609"/>
                  <a:pt x="1443009" y="41590"/>
                  <a:pt x="1420238" y="38911"/>
                </a:cubicBezTo>
                <a:cubicBezTo>
                  <a:pt x="1387874" y="35103"/>
                  <a:pt x="1355297" y="33225"/>
                  <a:pt x="1322962" y="29183"/>
                </a:cubicBezTo>
                <a:cubicBezTo>
                  <a:pt x="1282508" y="24126"/>
                  <a:pt x="1199221" y="6381"/>
                  <a:pt x="1167319" y="0"/>
                </a:cubicBezTo>
                <a:cubicBezTo>
                  <a:pt x="1102468" y="3243"/>
                  <a:pt x="1037235" y="1992"/>
                  <a:pt x="972766" y="9728"/>
                </a:cubicBezTo>
                <a:cubicBezTo>
                  <a:pt x="918612" y="16227"/>
                  <a:pt x="935082" y="31079"/>
                  <a:pt x="894945" y="48639"/>
                </a:cubicBezTo>
                <a:cubicBezTo>
                  <a:pt x="795201" y="92277"/>
                  <a:pt x="800698" y="89223"/>
                  <a:pt x="729575" y="107005"/>
                </a:cubicBezTo>
                <a:cubicBezTo>
                  <a:pt x="719847" y="113490"/>
                  <a:pt x="711483" y="122763"/>
                  <a:pt x="700392" y="126460"/>
                </a:cubicBezTo>
                <a:cubicBezTo>
                  <a:pt x="672031" y="135913"/>
                  <a:pt x="641845" y="138664"/>
                  <a:pt x="612843" y="145915"/>
                </a:cubicBezTo>
                <a:cubicBezTo>
                  <a:pt x="602895" y="148402"/>
                  <a:pt x="593519" y="152826"/>
                  <a:pt x="583660" y="155643"/>
                </a:cubicBezTo>
                <a:cubicBezTo>
                  <a:pt x="570805" y="159316"/>
                  <a:pt x="557038" y="160105"/>
                  <a:pt x="544749" y="165371"/>
                </a:cubicBezTo>
                <a:cubicBezTo>
                  <a:pt x="511427" y="179652"/>
                  <a:pt x="477636" y="193900"/>
                  <a:pt x="447472" y="214009"/>
                </a:cubicBezTo>
                <a:cubicBezTo>
                  <a:pt x="437744" y="220494"/>
                  <a:pt x="428746" y="228236"/>
                  <a:pt x="418289" y="233464"/>
                </a:cubicBezTo>
                <a:cubicBezTo>
                  <a:pt x="378495" y="253361"/>
                  <a:pt x="397090" y="230125"/>
                  <a:pt x="359923" y="262647"/>
                </a:cubicBezTo>
                <a:cubicBezTo>
                  <a:pt x="342668" y="277746"/>
                  <a:pt x="327498" y="295073"/>
                  <a:pt x="311285" y="311286"/>
                </a:cubicBezTo>
                <a:cubicBezTo>
                  <a:pt x="301557" y="321014"/>
                  <a:pt x="288254" y="328164"/>
                  <a:pt x="282102" y="340469"/>
                </a:cubicBezTo>
                <a:cubicBezTo>
                  <a:pt x="254838" y="394997"/>
                  <a:pt x="268032" y="365915"/>
                  <a:pt x="243192" y="428017"/>
                </a:cubicBezTo>
                <a:cubicBezTo>
                  <a:pt x="249346" y="581867"/>
                  <a:pt x="208498" y="618265"/>
                  <a:pt x="272375" y="700392"/>
                </a:cubicBezTo>
                <a:cubicBezTo>
                  <a:pt x="287923" y="720382"/>
                  <a:pt x="302023" y="742002"/>
                  <a:pt x="321013" y="758758"/>
                </a:cubicBezTo>
                <a:cubicBezTo>
                  <a:pt x="584175" y="990961"/>
                  <a:pt x="354044" y="784023"/>
                  <a:pt x="476655" y="865762"/>
                </a:cubicBezTo>
                <a:cubicBezTo>
                  <a:pt x="484286" y="870849"/>
                  <a:pt x="488694" y="879823"/>
                  <a:pt x="496111" y="885217"/>
                </a:cubicBezTo>
                <a:cubicBezTo>
                  <a:pt x="524476" y="905846"/>
                  <a:pt x="583660" y="943583"/>
                  <a:pt x="583660" y="943583"/>
                </a:cubicBezTo>
                <a:cubicBezTo>
                  <a:pt x="590145" y="953311"/>
                  <a:pt x="597315" y="962615"/>
                  <a:pt x="603115" y="972766"/>
                </a:cubicBezTo>
                <a:cubicBezTo>
                  <a:pt x="610309" y="985357"/>
                  <a:pt x="614526" y="999611"/>
                  <a:pt x="622570" y="1011677"/>
                </a:cubicBezTo>
                <a:cubicBezTo>
                  <a:pt x="627657" y="1019308"/>
                  <a:pt x="635541" y="1024647"/>
                  <a:pt x="642026" y="1031132"/>
                </a:cubicBezTo>
                <a:cubicBezTo>
                  <a:pt x="638783" y="1099226"/>
                  <a:pt x="637959" y="1167478"/>
                  <a:pt x="632298" y="1235413"/>
                </a:cubicBezTo>
                <a:cubicBezTo>
                  <a:pt x="631446" y="1245631"/>
                  <a:pt x="627156" y="1255425"/>
                  <a:pt x="622570" y="1264596"/>
                </a:cubicBezTo>
                <a:cubicBezTo>
                  <a:pt x="611312" y="1287112"/>
                  <a:pt x="592757" y="1306826"/>
                  <a:pt x="573932" y="1322962"/>
                </a:cubicBezTo>
                <a:cubicBezTo>
                  <a:pt x="546998" y="1346049"/>
                  <a:pt x="517317" y="1364142"/>
                  <a:pt x="486383" y="1381328"/>
                </a:cubicBezTo>
                <a:cubicBezTo>
                  <a:pt x="473707" y="1388370"/>
                  <a:pt x="459822" y="1393183"/>
                  <a:pt x="447472" y="1400783"/>
                </a:cubicBezTo>
                <a:cubicBezTo>
                  <a:pt x="417601" y="1419165"/>
                  <a:pt x="390870" y="1442644"/>
                  <a:pt x="359923" y="1459149"/>
                </a:cubicBezTo>
                <a:cubicBezTo>
                  <a:pt x="341828" y="1468800"/>
                  <a:pt x="320698" y="1471243"/>
                  <a:pt x="301557" y="1478605"/>
                </a:cubicBezTo>
                <a:cubicBezTo>
                  <a:pt x="278509" y="1487470"/>
                  <a:pt x="255945" y="1497569"/>
                  <a:pt x="233464" y="1507788"/>
                </a:cubicBezTo>
                <a:cubicBezTo>
                  <a:pt x="192516" y="1526401"/>
                  <a:pt x="153430" y="1550192"/>
                  <a:pt x="116732" y="1575881"/>
                </a:cubicBezTo>
                <a:cubicBezTo>
                  <a:pt x="109219" y="1581141"/>
                  <a:pt x="104740" y="1590006"/>
                  <a:pt x="97277" y="1595337"/>
                </a:cubicBezTo>
                <a:cubicBezTo>
                  <a:pt x="60883" y="1621333"/>
                  <a:pt x="44515" y="1618619"/>
                  <a:pt x="19455" y="1653703"/>
                </a:cubicBezTo>
                <a:cubicBezTo>
                  <a:pt x="11027" y="1665503"/>
                  <a:pt x="6485" y="1679643"/>
                  <a:pt x="0" y="1692613"/>
                </a:cubicBezTo>
                <a:cubicBezTo>
                  <a:pt x="3243" y="1728281"/>
                  <a:pt x="2704" y="1764497"/>
                  <a:pt x="9728" y="1799617"/>
                </a:cubicBezTo>
                <a:cubicBezTo>
                  <a:pt x="14251" y="1822230"/>
                  <a:pt x="37393" y="1848033"/>
                  <a:pt x="48638" y="1867711"/>
                </a:cubicBezTo>
                <a:cubicBezTo>
                  <a:pt x="69186" y="1903670"/>
                  <a:pt x="66278" y="1914533"/>
                  <a:pt x="97277" y="1945532"/>
                </a:cubicBezTo>
                <a:cubicBezTo>
                  <a:pt x="111682" y="1959937"/>
                  <a:pt x="185017" y="2007269"/>
                  <a:pt x="194553" y="2013626"/>
                </a:cubicBezTo>
                <a:cubicBezTo>
                  <a:pt x="214008" y="2026596"/>
                  <a:pt x="236385" y="2036003"/>
                  <a:pt x="252919" y="2052537"/>
                </a:cubicBezTo>
                <a:cubicBezTo>
                  <a:pt x="262647" y="2062265"/>
                  <a:pt x="270496" y="2074334"/>
                  <a:pt x="282102" y="2081720"/>
                </a:cubicBezTo>
                <a:cubicBezTo>
                  <a:pt x="349262" y="2124458"/>
                  <a:pt x="339421" y="2111726"/>
                  <a:pt x="389106" y="2130358"/>
                </a:cubicBezTo>
                <a:cubicBezTo>
                  <a:pt x="523225" y="2180652"/>
                  <a:pt x="309188" y="2110303"/>
                  <a:pt x="583660" y="2188724"/>
                </a:cubicBezTo>
                <a:cubicBezTo>
                  <a:pt x="603379" y="2194358"/>
                  <a:pt x="621830" y="2204615"/>
                  <a:pt x="642026" y="2208179"/>
                </a:cubicBezTo>
                <a:cubicBezTo>
                  <a:pt x="677296" y="2214403"/>
                  <a:pt x="713393" y="2214343"/>
                  <a:pt x="749030" y="2217907"/>
                </a:cubicBezTo>
                <a:cubicBezTo>
                  <a:pt x="813579" y="2224362"/>
                  <a:pt x="927409" y="2238276"/>
                  <a:pt x="982494" y="2247090"/>
                </a:cubicBezTo>
                <a:cubicBezTo>
                  <a:pt x="1188018" y="2279974"/>
                  <a:pt x="961405" y="2257440"/>
                  <a:pt x="1206230" y="2276273"/>
                </a:cubicBezTo>
                <a:cubicBezTo>
                  <a:pt x="1384570" y="2263303"/>
                  <a:pt x="1564237" y="2262650"/>
                  <a:pt x="1741251" y="2237362"/>
                </a:cubicBezTo>
                <a:cubicBezTo>
                  <a:pt x="1800148" y="2228948"/>
                  <a:pt x="1805447" y="2196837"/>
                  <a:pt x="1838528" y="2169269"/>
                </a:cubicBezTo>
                <a:cubicBezTo>
                  <a:pt x="1850983" y="2158890"/>
                  <a:pt x="1864468" y="2149814"/>
                  <a:pt x="1877438" y="2140086"/>
                </a:cubicBezTo>
                <a:cubicBezTo>
                  <a:pt x="1887166" y="2123873"/>
                  <a:pt x="1896600" y="2107480"/>
                  <a:pt x="1906621" y="2091447"/>
                </a:cubicBezTo>
                <a:cubicBezTo>
                  <a:pt x="1912817" y="2081533"/>
                  <a:pt x="1916948" y="2069568"/>
                  <a:pt x="1926077" y="2062264"/>
                </a:cubicBezTo>
                <a:cubicBezTo>
                  <a:pt x="2029841" y="1979253"/>
                  <a:pt x="2010123" y="1988852"/>
                  <a:pt x="2081719" y="1964988"/>
                </a:cubicBezTo>
                <a:cubicBezTo>
                  <a:pt x="2127115" y="1968230"/>
                  <a:pt x="2173478" y="1964842"/>
                  <a:pt x="2217906" y="1974715"/>
                </a:cubicBezTo>
                <a:cubicBezTo>
                  <a:pt x="2233733" y="1978232"/>
                  <a:pt x="2243487" y="1994669"/>
                  <a:pt x="2256817" y="2003898"/>
                </a:cubicBezTo>
                <a:cubicBezTo>
                  <a:pt x="2285654" y="2023862"/>
                  <a:pt x="2316307" y="2041220"/>
                  <a:pt x="2344366" y="2062264"/>
                </a:cubicBezTo>
                <a:cubicBezTo>
                  <a:pt x="2494197" y="2174637"/>
                  <a:pt x="2266596" y="2020143"/>
                  <a:pt x="2402732" y="2110903"/>
                </a:cubicBezTo>
                <a:cubicBezTo>
                  <a:pt x="2409217" y="2120631"/>
                  <a:pt x="2410536" y="2139115"/>
                  <a:pt x="2422187" y="2140086"/>
                </a:cubicBezTo>
                <a:cubicBezTo>
                  <a:pt x="2489982" y="2145735"/>
                  <a:pt x="2518566" y="2121169"/>
                  <a:pt x="2568102" y="2091447"/>
                </a:cubicBezTo>
                <a:cubicBezTo>
                  <a:pt x="2636639" y="2000065"/>
                  <a:pt x="2546036" y="2117047"/>
                  <a:pt x="2665379" y="1984443"/>
                </a:cubicBezTo>
                <a:cubicBezTo>
                  <a:pt x="2673200" y="1975753"/>
                  <a:pt x="2678943" y="1965359"/>
                  <a:pt x="2684834" y="1955260"/>
                </a:cubicBezTo>
                <a:cubicBezTo>
                  <a:pt x="2701655" y="1926423"/>
                  <a:pt x="2717645" y="1897105"/>
                  <a:pt x="2733472" y="1867711"/>
                </a:cubicBezTo>
                <a:cubicBezTo>
                  <a:pt x="2740347" y="1854943"/>
                  <a:pt x="2744227" y="1840401"/>
                  <a:pt x="2752928" y="1828800"/>
                </a:cubicBezTo>
                <a:cubicBezTo>
                  <a:pt x="2773609" y="1801225"/>
                  <a:pt x="2799726" y="1778082"/>
                  <a:pt x="2821021" y="1750979"/>
                </a:cubicBezTo>
                <a:cubicBezTo>
                  <a:pt x="2835467" y="1732593"/>
                  <a:pt x="2846962" y="1712068"/>
                  <a:pt x="2859932" y="1692613"/>
                </a:cubicBezTo>
                <a:lnTo>
                  <a:pt x="2918298" y="1605064"/>
                </a:lnTo>
                <a:cubicBezTo>
                  <a:pt x="2924783" y="1579124"/>
                  <a:pt x="2934436" y="1553775"/>
                  <a:pt x="2937753" y="1527243"/>
                </a:cubicBezTo>
                <a:cubicBezTo>
                  <a:pt x="2948753" y="1439247"/>
                  <a:pt x="2939214" y="1474223"/>
                  <a:pt x="2957209" y="1420239"/>
                </a:cubicBezTo>
                <a:cubicBezTo>
                  <a:pt x="2960451" y="1378086"/>
                  <a:pt x="2966936" y="1336057"/>
                  <a:pt x="2966936" y="1293779"/>
                </a:cubicBezTo>
                <a:cubicBezTo>
                  <a:pt x="2966936" y="1277172"/>
                  <a:pt x="2954887" y="1192501"/>
                  <a:pt x="2947481" y="1167320"/>
                </a:cubicBezTo>
                <a:cubicBezTo>
                  <a:pt x="2935908" y="1127971"/>
                  <a:pt x="2921540" y="1089499"/>
                  <a:pt x="2908570" y="1050588"/>
                </a:cubicBezTo>
                <a:lnTo>
                  <a:pt x="2889115" y="992222"/>
                </a:lnTo>
                <a:cubicBezTo>
                  <a:pt x="2876145" y="953311"/>
                  <a:pt x="2859101" y="915529"/>
                  <a:pt x="2850204" y="875490"/>
                </a:cubicBezTo>
                <a:cubicBezTo>
                  <a:pt x="2843719" y="846307"/>
                  <a:pt x="2839184" y="816621"/>
                  <a:pt x="2830749" y="787941"/>
                </a:cubicBezTo>
                <a:cubicBezTo>
                  <a:pt x="2822932" y="761362"/>
                  <a:pt x="2811034" y="736156"/>
                  <a:pt x="2801566" y="710120"/>
                </a:cubicBezTo>
                <a:cubicBezTo>
                  <a:pt x="2798062" y="700483"/>
                  <a:pt x="2794325" y="690885"/>
                  <a:pt x="2791838" y="680937"/>
                </a:cubicBezTo>
                <a:cubicBezTo>
                  <a:pt x="2787828" y="664897"/>
                  <a:pt x="2787339" y="647984"/>
                  <a:pt x="2782111" y="632298"/>
                </a:cubicBezTo>
                <a:cubicBezTo>
                  <a:pt x="2758619" y="561820"/>
                  <a:pt x="2744183" y="536988"/>
                  <a:pt x="2714017" y="476656"/>
                </a:cubicBezTo>
                <a:cubicBezTo>
                  <a:pt x="2707532" y="447473"/>
                  <a:pt x="2701813" y="418109"/>
                  <a:pt x="2694562" y="389107"/>
                </a:cubicBezTo>
                <a:cubicBezTo>
                  <a:pt x="2688837" y="366206"/>
                  <a:pt x="2680052" y="344095"/>
                  <a:pt x="2675106" y="321013"/>
                </a:cubicBezTo>
                <a:cubicBezTo>
                  <a:pt x="2651298" y="209911"/>
                  <a:pt x="2685815" y="293987"/>
                  <a:pt x="2636196" y="184826"/>
                </a:cubicBezTo>
                <a:cubicBezTo>
                  <a:pt x="2630195" y="171624"/>
                  <a:pt x="2626994" y="156169"/>
                  <a:pt x="2616740" y="145915"/>
                </a:cubicBezTo>
                <a:cubicBezTo>
                  <a:pt x="2609489" y="138665"/>
                  <a:pt x="2597285" y="139430"/>
                  <a:pt x="2587557" y="136188"/>
                </a:cubicBezTo>
                <a:cubicBezTo>
                  <a:pt x="2467583" y="139430"/>
                  <a:pt x="2347502" y="139922"/>
                  <a:pt x="2227634" y="145915"/>
                </a:cubicBezTo>
                <a:cubicBezTo>
                  <a:pt x="2208456" y="146874"/>
                  <a:pt x="2182929" y="164169"/>
                  <a:pt x="2169268" y="175098"/>
                </a:cubicBezTo>
                <a:cubicBezTo>
                  <a:pt x="2162106" y="180827"/>
                  <a:pt x="2158016" y="190452"/>
                  <a:pt x="2149813" y="194554"/>
                </a:cubicBezTo>
                <a:cubicBezTo>
                  <a:pt x="2131470" y="203725"/>
                  <a:pt x="2108511" y="202634"/>
                  <a:pt x="2091447" y="214009"/>
                </a:cubicBezTo>
                <a:cubicBezTo>
                  <a:pt x="2062917" y="233029"/>
                  <a:pt x="2065299" y="235137"/>
                  <a:pt x="2033081" y="243192"/>
                </a:cubicBezTo>
                <a:cubicBezTo>
                  <a:pt x="2029935" y="243978"/>
                  <a:pt x="2041188" y="226980"/>
                  <a:pt x="2042809" y="223737"/>
                </a:cubicBezTo>
                <a:close/>
              </a:path>
            </a:pathLst>
          </a:custGeom>
          <a:gradFill flip="none" rotWithShape="1">
            <a:gsLst>
              <a:gs pos="0">
                <a:schemeClr val="accent6"/>
              </a:gs>
              <a:gs pos="63000">
                <a:schemeClr val="accent6">
                  <a:lumMod val="40000"/>
                  <a:lumOff val="60000"/>
                </a:schemeClr>
              </a:gs>
              <a:gs pos="83000">
                <a:schemeClr val="accent6">
                  <a:lumMod val="20000"/>
                  <a:lumOff val="80000"/>
                </a:schemeClr>
              </a:gs>
              <a:gs pos="100000">
                <a:schemeClr val="bg1"/>
              </a:gs>
            </a:gsLst>
            <a:path path="shape">
              <a:fillToRect l="50000" t="50000" r="50000" b="50000"/>
            </a:path>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5" name="Freeform: Shape 4">
            <a:extLst>
              <a:ext uri="{FF2B5EF4-FFF2-40B4-BE49-F238E27FC236}">
                <a16:creationId xmlns:a16="http://schemas.microsoft.com/office/drawing/2014/main" id="{2EC1267D-82CF-4212-8290-EE84E3C7212C}"/>
              </a:ext>
            </a:extLst>
          </p:cNvPr>
          <p:cNvSpPr/>
          <p:nvPr/>
        </p:nvSpPr>
        <p:spPr>
          <a:xfrm>
            <a:off x="4014280" y="3550596"/>
            <a:ext cx="2247089" cy="1770434"/>
          </a:xfrm>
          <a:custGeom>
            <a:avLst/>
            <a:gdLst>
              <a:gd name="connsiteX0" fmla="*/ 2042809 w 2966936"/>
              <a:gd name="connsiteY0" fmla="*/ 223737 h 2276273"/>
              <a:gd name="connsiteX1" fmla="*/ 2042809 w 2966936"/>
              <a:gd name="connsiteY1" fmla="*/ 223737 h 2276273"/>
              <a:gd name="connsiteX2" fmla="*/ 1955260 w 2966936"/>
              <a:gd name="connsiteY2" fmla="*/ 175098 h 2276273"/>
              <a:gd name="connsiteX3" fmla="*/ 1809345 w 2966936"/>
              <a:gd name="connsiteY3" fmla="*/ 136188 h 2276273"/>
              <a:gd name="connsiteX4" fmla="*/ 1634247 w 2966936"/>
              <a:gd name="connsiteY4" fmla="*/ 77822 h 2276273"/>
              <a:gd name="connsiteX5" fmla="*/ 1566153 w 2966936"/>
              <a:gd name="connsiteY5" fmla="*/ 58366 h 2276273"/>
              <a:gd name="connsiteX6" fmla="*/ 1488332 w 2966936"/>
              <a:gd name="connsiteY6" fmla="*/ 48639 h 2276273"/>
              <a:gd name="connsiteX7" fmla="*/ 1420238 w 2966936"/>
              <a:gd name="connsiteY7" fmla="*/ 38911 h 2276273"/>
              <a:gd name="connsiteX8" fmla="*/ 1322962 w 2966936"/>
              <a:gd name="connsiteY8" fmla="*/ 29183 h 2276273"/>
              <a:gd name="connsiteX9" fmla="*/ 1167319 w 2966936"/>
              <a:gd name="connsiteY9" fmla="*/ 0 h 2276273"/>
              <a:gd name="connsiteX10" fmla="*/ 972766 w 2966936"/>
              <a:gd name="connsiteY10" fmla="*/ 9728 h 2276273"/>
              <a:gd name="connsiteX11" fmla="*/ 894945 w 2966936"/>
              <a:gd name="connsiteY11" fmla="*/ 48639 h 2276273"/>
              <a:gd name="connsiteX12" fmla="*/ 729575 w 2966936"/>
              <a:gd name="connsiteY12" fmla="*/ 107005 h 2276273"/>
              <a:gd name="connsiteX13" fmla="*/ 700392 w 2966936"/>
              <a:gd name="connsiteY13" fmla="*/ 126460 h 2276273"/>
              <a:gd name="connsiteX14" fmla="*/ 612843 w 2966936"/>
              <a:gd name="connsiteY14" fmla="*/ 145915 h 2276273"/>
              <a:gd name="connsiteX15" fmla="*/ 583660 w 2966936"/>
              <a:gd name="connsiteY15" fmla="*/ 155643 h 2276273"/>
              <a:gd name="connsiteX16" fmla="*/ 544749 w 2966936"/>
              <a:gd name="connsiteY16" fmla="*/ 165371 h 2276273"/>
              <a:gd name="connsiteX17" fmla="*/ 447472 w 2966936"/>
              <a:gd name="connsiteY17" fmla="*/ 214009 h 2276273"/>
              <a:gd name="connsiteX18" fmla="*/ 418289 w 2966936"/>
              <a:gd name="connsiteY18" fmla="*/ 233464 h 2276273"/>
              <a:gd name="connsiteX19" fmla="*/ 359923 w 2966936"/>
              <a:gd name="connsiteY19" fmla="*/ 262647 h 2276273"/>
              <a:gd name="connsiteX20" fmla="*/ 311285 w 2966936"/>
              <a:gd name="connsiteY20" fmla="*/ 311286 h 2276273"/>
              <a:gd name="connsiteX21" fmla="*/ 282102 w 2966936"/>
              <a:gd name="connsiteY21" fmla="*/ 340469 h 2276273"/>
              <a:gd name="connsiteX22" fmla="*/ 243192 w 2966936"/>
              <a:gd name="connsiteY22" fmla="*/ 428017 h 2276273"/>
              <a:gd name="connsiteX23" fmla="*/ 272375 w 2966936"/>
              <a:gd name="connsiteY23" fmla="*/ 700392 h 2276273"/>
              <a:gd name="connsiteX24" fmla="*/ 321013 w 2966936"/>
              <a:gd name="connsiteY24" fmla="*/ 758758 h 2276273"/>
              <a:gd name="connsiteX25" fmla="*/ 476655 w 2966936"/>
              <a:gd name="connsiteY25" fmla="*/ 865762 h 2276273"/>
              <a:gd name="connsiteX26" fmla="*/ 496111 w 2966936"/>
              <a:gd name="connsiteY26" fmla="*/ 885217 h 2276273"/>
              <a:gd name="connsiteX27" fmla="*/ 583660 w 2966936"/>
              <a:gd name="connsiteY27" fmla="*/ 943583 h 2276273"/>
              <a:gd name="connsiteX28" fmla="*/ 603115 w 2966936"/>
              <a:gd name="connsiteY28" fmla="*/ 972766 h 2276273"/>
              <a:gd name="connsiteX29" fmla="*/ 622570 w 2966936"/>
              <a:gd name="connsiteY29" fmla="*/ 1011677 h 2276273"/>
              <a:gd name="connsiteX30" fmla="*/ 642026 w 2966936"/>
              <a:gd name="connsiteY30" fmla="*/ 1031132 h 2276273"/>
              <a:gd name="connsiteX31" fmla="*/ 632298 w 2966936"/>
              <a:gd name="connsiteY31" fmla="*/ 1235413 h 2276273"/>
              <a:gd name="connsiteX32" fmla="*/ 622570 w 2966936"/>
              <a:gd name="connsiteY32" fmla="*/ 1264596 h 2276273"/>
              <a:gd name="connsiteX33" fmla="*/ 573932 w 2966936"/>
              <a:gd name="connsiteY33" fmla="*/ 1322962 h 2276273"/>
              <a:gd name="connsiteX34" fmla="*/ 486383 w 2966936"/>
              <a:gd name="connsiteY34" fmla="*/ 1381328 h 2276273"/>
              <a:gd name="connsiteX35" fmla="*/ 447472 w 2966936"/>
              <a:gd name="connsiteY35" fmla="*/ 1400783 h 2276273"/>
              <a:gd name="connsiteX36" fmla="*/ 359923 w 2966936"/>
              <a:gd name="connsiteY36" fmla="*/ 1459149 h 2276273"/>
              <a:gd name="connsiteX37" fmla="*/ 301557 w 2966936"/>
              <a:gd name="connsiteY37" fmla="*/ 1478605 h 2276273"/>
              <a:gd name="connsiteX38" fmla="*/ 233464 w 2966936"/>
              <a:gd name="connsiteY38" fmla="*/ 1507788 h 2276273"/>
              <a:gd name="connsiteX39" fmla="*/ 116732 w 2966936"/>
              <a:gd name="connsiteY39" fmla="*/ 1575881 h 2276273"/>
              <a:gd name="connsiteX40" fmla="*/ 97277 w 2966936"/>
              <a:gd name="connsiteY40" fmla="*/ 1595337 h 2276273"/>
              <a:gd name="connsiteX41" fmla="*/ 19455 w 2966936"/>
              <a:gd name="connsiteY41" fmla="*/ 1653703 h 2276273"/>
              <a:gd name="connsiteX42" fmla="*/ 0 w 2966936"/>
              <a:gd name="connsiteY42" fmla="*/ 1692613 h 2276273"/>
              <a:gd name="connsiteX43" fmla="*/ 9728 w 2966936"/>
              <a:gd name="connsiteY43" fmla="*/ 1799617 h 2276273"/>
              <a:gd name="connsiteX44" fmla="*/ 48638 w 2966936"/>
              <a:gd name="connsiteY44" fmla="*/ 1867711 h 2276273"/>
              <a:gd name="connsiteX45" fmla="*/ 97277 w 2966936"/>
              <a:gd name="connsiteY45" fmla="*/ 1945532 h 2276273"/>
              <a:gd name="connsiteX46" fmla="*/ 194553 w 2966936"/>
              <a:gd name="connsiteY46" fmla="*/ 2013626 h 2276273"/>
              <a:gd name="connsiteX47" fmla="*/ 252919 w 2966936"/>
              <a:gd name="connsiteY47" fmla="*/ 2052537 h 2276273"/>
              <a:gd name="connsiteX48" fmla="*/ 282102 w 2966936"/>
              <a:gd name="connsiteY48" fmla="*/ 2081720 h 2276273"/>
              <a:gd name="connsiteX49" fmla="*/ 389106 w 2966936"/>
              <a:gd name="connsiteY49" fmla="*/ 2130358 h 2276273"/>
              <a:gd name="connsiteX50" fmla="*/ 583660 w 2966936"/>
              <a:gd name="connsiteY50" fmla="*/ 2188724 h 2276273"/>
              <a:gd name="connsiteX51" fmla="*/ 642026 w 2966936"/>
              <a:gd name="connsiteY51" fmla="*/ 2208179 h 2276273"/>
              <a:gd name="connsiteX52" fmla="*/ 749030 w 2966936"/>
              <a:gd name="connsiteY52" fmla="*/ 2217907 h 2276273"/>
              <a:gd name="connsiteX53" fmla="*/ 982494 w 2966936"/>
              <a:gd name="connsiteY53" fmla="*/ 2247090 h 2276273"/>
              <a:gd name="connsiteX54" fmla="*/ 1206230 w 2966936"/>
              <a:gd name="connsiteY54" fmla="*/ 2276273 h 2276273"/>
              <a:gd name="connsiteX55" fmla="*/ 1741251 w 2966936"/>
              <a:gd name="connsiteY55" fmla="*/ 2237362 h 2276273"/>
              <a:gd name="connsiteX56" fmla="*/ 1838528 w 2966936"/>
              <a:gd name="connsiteY56" fmla="*/ 2169269 h 2276273"/>
              <a:gd name="connsiteX57" fmla="*/ 1877438 w 2966936"/>
              <a:gd name="connsiteY57" fmla="*/ 2140086 h 2276273"/>
              <a:gd name="connsiteX58" fmla="*/ 1906621 w 2966936"/>
              <a:gd name="connsiteY58" fmla="*/ 2091447 h 2276273"/>
              <a:gd name="connsiteX59" fmla="*/ 1926077 w 2966936"/>
              <a:gd name="connsiteY59" fmla="*/ 2062264 h 2276273"/>
              <a:gd name="connsiteX60" fmla="*/ 2081719 w 2966936"/>
              <a:gd name="connsiteY60" fmla="*/ 1964988 h 2276273"/>
              <a:gd name="connsiteX61" fmla="*/ 2217906 w 2966936"/>
              <a:gd name="connsiteY61" fmla="*/ 1974715 h 2276273"/>
              <a:gd name="connsiteX62" fmla="*/ 2256817 w 2966936"/>
              <a:gd name="connsiteY62" fmla="*/ 2003898 h 2276273"/>
              <a:gd name="connsiteX63" fmla="*/ 2344366 w 2966936"/>
              <a:gd name="connsiteY63" fmla="*/ 2062264 h 2276273"/>
              <a:gd name="connsiteX64" fmla="*/ 2402732 w 2966936"/>
              <a:gd name="connsiteY64" fmla="*/ 2110903 h 2276273"/>
              <a:gd name="connsiteX65" fmla="*/ 2422187 w 2966936"/>
              <a:gd name="connsiteY65" fmla="*/ 2140086 h 2276273"/>
              <a:gd name="connsiteX66" fmla="*/ 2568102 w 2966936"/>
              <a:gd name="connsiteY66" fmla="*/ 2091447 h 2276273"/>
              <a:gd name="connsiteX67" fmla="*/ 2665379 w 2966936"/>
              <a:gd name="connsiteY67" fmla="*/ 1984443 h 2276273"/>
              <a:gd name="connsiteX68" fmla="*/ 2684834 w 2966936"/>
              <a:gd name="connsiteY68" fmla="*/ 1955260 h 2276273"/>
              <a:gd name="connsiteX69" fmla="*/ 2733472 w 2966936"/>
              <a:gd name="connsiteY69" fmla="*/ 1867711 h 2276273"/>
              <a:gd name="connsiteX70" fmla="*/ 2752928 w 2966936"/>
              <a:gd name="connsiteY70" fmla="*/ 1828800 h 2276273"/>
              <a:gd name="connsiteX71" fmla="*/ 2821021 w 2966936"/>
              <a:gd name="connsiteY71" fmla="*/ 1750979 h 2276273"/>
              <a:gd name="connsiteX72" fmla="*/ 2859932 w 2966936"/>
              <a:gd name="connsiteY72" fmla="*/ 1692613 h 2276273"/>
              <a:gd name="connsiteX73" fmla="*/ 2918298 w 2966936"/>
              <a:gd name="connsiteY73" fmla="*/ 1605064 h 2276273"/>
              <a:gd name="connsiteX74" fmla="*/ 2937753 w 2966936"/>
              <a:gd name="connsiteY74" fmla="*/ 1527243 h 2276273"/>
              <a:gd name="connsiteX75" fmla="*/ 2957209 w 2966936"/>
              <a:gd name="connsiteY75" fmla="*/ 1420239 h 2276273"/>
              <a:gd name="connsiteX76" fmla="*/ 2966936 w 2966936"/>
              <a:gd name="connsiteY76" fmla="*/ 1293779 h 2276273"/>
              <a:gd name="connsiteX77" fmla="*/ 2947481 w 2966936"/>
              <a:gd name="connsiteY77" fmla="*/ 1167320 h 2276273"/>
              <a:gd name="connsiteX78" fmla="*/ 2908570 w 2966936"/>
              <a:gd name="connsiteY78" fmla="*/ 1050588 h 2276273"/>
              <a:gd name="connsiteX79" fmla="*/ 2889115 w 2966936"/>
              <a:gd name="connsiteY79" fmla="*/ 992222 h 2276273"/>
              <a:gd name="connsiteX80" fmla="*/ 2850204 w 2966936"/>
              <a:gd name="connsiteY80" fmla="*/ 875490 h 2276273"/>
              <a:gd name="connsiteX81" fmla="*/ 2830749 w 2966936"/>
              <a:gd name="connsiteY81" fmla="*/ 787941 h 2276273"/>
              <a:gd name="connsiteX82" fmla="*/ 2801566 w 2966936"/>
              <a:gd name="connsiteY82" fmla="*/ 710120 h 2276273"/>
              <a:gd name="connsiteX83" fmla="*/ 2791838 w 2966936"/>
              <a:gd name="connsiteY83" fmla="*/ 680937 h 2276273"/>
              <a:gd name="connsiteX84" fmla="*/ 2782111 w 2966936"/>
              <a:gd name="connsiteY84" fmla="*/ 632298 h 2276273"/>
              <a:gd name="connsiteX85" fmla="*/ 2714017 w 2966936"/>
              <a:gd name="connsiteY85" fmla="*/ 476656 h 2276273"/>
              <a:gd name="connsiteX86" fmla="*/ 2694562 w 2966936"/>
              <a:gd name="connsiteY86" fmla="*/ 389107 h 2276273"/>
              <a:gd name="connsiteX87" fmla="*/ 2675106 w 2966936"/>
              <a:gd name="connsiteY87" fmla="*/ 321013 h 2276273"/>
              <a:gd name="connsiteX88" fmla="*/ 2636196 w 2966936"/>
              <a:gd name="connsiteY88" fmla="*/ 184826 h 2276273"/>
              <a:gd name="connsiteX89" fmla="*/ 2616740 w 2966936"/>
              <a:gd name="connsiteY89" fmla="*/ 145915 h 2276273"/>
              <a:gd name="connsiteX90" fmla="*/ 2587557 w 2966936"/>
              <a:gd name="connsiteY90" fmla="*/ 136188 h 2276273"/>
              <a:gd name="connsiteX91" fmla="*/ 2227634 w 2966936"/>
              <a:gd name="connsiteY91" fmla="*/ 145915 h 2276273"/>
              <a:gd name="connsiteX92" fmla="*/ 2169268 w 2966936"/>
              <a:gd name="connsiteY92" fmla="*/ 175098 h 2276273"/>
              <a:gd name="connsiteX93" fmla="*/ 2149813 w 2966936"/>
              <a:gd name="connsiteY93" fmla="*/ 194554 h 2276273"/>
              <a:gd name="connsiteX94" fmla="*/ 2091447 w 2966936"/>
              <a:gd name="connsiteY94" fmla="*/ 214009 h 2276273"/>
              <a:gd name="connsiteX95" fmla="*/ 2033081 w 2966936"/>
              <a:gd name="connsiteY95" fmla="*/ 243192 h 2276273"/>
              <a:gd name="connsiteX96" fmla="*/ 2042809 w 2966936"/>
              <a:gd name="connsiteY96" fmla="*/ 223737 h 2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66936" h="2276273">
                <a:moveTo>
                  <a:pt x="2042809" y="223737"/>
                </a:moveTo>
                <a:lnTo>
                  <a:pt x="2042809" y="223737"/>
                </a:lnTo>
                <a:cubicBezTo>
                  <a:pt x="2013626" y="207524"/>
                  <a:pt x="1985845" y="188479"/>
                  <a:pt x="1955260" y="175098"/>
                </a:cubicBezTo>
                <a:cubicBezTo>
                  <a:pt x="1931624" y="164757"/>
                  <a:pt x="1830589" y="142725"/>
                  <a:pt x="1809345" y="136188"/>
                </a:cubicBezTo>
                <a:cubicBezTo>
                  <a:pt x="1750542" y="118095"/>
                  <a:pt x="1693403" y="94724"/>
                  <a:pt x="1634247" y="77822"/>
                </a:cubicBezTo>
                <a:cubicBezTo>
                  <a:pt x="1611549" y="71337"/>
                  <a:pt x="1589301" y="62996"/>
                  <a:pt x="1566153" y="58366"/>
                </a:cubicBezTo>
                <a:cubicBezTo>
                  <a:pt x="1540518" y="53239"/>
                  <a:pt x="1514245" y="52094"/>
                  <a:pt x="1488332" y="48639"/>
                </a:cubicBezTo>
                <a:cubicBezTo>
                  <a:pt x="1465605" y="45609"/>
                  <a:pt x="1443009" y="41590"/>
                  <a:pt x="1420238" y="38911"/>
                </a:cubicBezTo>
                <a:cubicBezTo>
                  <a:pt x="1387874" y="35103"/>
                  <a:pt x="1355297" y="33225"/>
                  <a:pt x="1322962" y="29183"/>
                </a:cubicBezTo>
                <a:cubicBezTo>
                  <a:pt x="1282508" y="24126"/>
                  <a:pt x="1199221" y="6381"/>
                  <a:pt x="1167319" y="0"/>
                </a:cubicBezTo>
                <a:cubicBezTo>
                  <a:pt x="1102468" y="3243"/>
                  <a:pt x="1037235" y="1992"/>
                  <a:pt x="972766" y="9728"/>
                </a:cubicBezTo>
                <a:cubicBezTo>
                  <a:pt x="918612" y="16227"/>
                  <a:pt x="935082" y="31079"/>
                  <a:pt x="894945" y="48639"/>
                </a:cubicBezTo>
                <a:cubicBezTo>
                  <a:pt x="795201" y="92277"/>
                  <a:pt x="800698" y="89223"/>
                  <a:pt x="729575" y="107005"/>
                </a:cubicBezTo>
                <a:cubicBezTo>
                  <a:pt x="719847" y="113490"/>
                  <a:pt x="711483" y="122763"/>
                  <a:pt x="700392" y="126460"/>
                </a:cubicBezTo>
                <a:cubicBezTo>
                  <a:pt x="672031" y="135913"/>
                  <a:pt x="641845" y="138664"/>
                  <a:pt x="612843" y="145915"/>
                </a:cubicBezTo>
                <a:cubicBezTo>
                  <a:pt x="602895" y="148402"/>
                  <a:pt x="593519" y="152826"/>
                  <a:pt x="583660" y="155643"/>
                </a:cubicBezTo>
                <a:cubicBezTo>
                  <a:pt x="570805" y="159316"/>
                  <a:pt x="557038" y="160105"/>
                  <a:pt x="544749" y="165371"/>
                </a:cubicBezTo>
                <a:cubicBezTo>
                  <a:pt x="511427" y="179652"/>
                  <a:pt x="477636" y="193900"/>
                  <a:pt x="447472" y="214009"/>
                </a:cubicBezTo>
                <a:cubicBezTo>
                  <a:pt x="437744" y="220494"/>
                  <a:pt x="428746" y="228236"/>
                  <a:pt x="418289" y="233464"/>
                </a:cubicBezTo>
                <a:cubicBezTo>
                  <a:pt x="378495" y="253361"/>
                  <a:pt x="397090" y="230125"/>
                  <a:pt x="359923" y="262647"/>
                </a:cubicBezTo>
                <a:cubicBezTo>
                  <a:pt x="342668" y="277746"/>
                  <a:pt x="327498" y="295073"/>
                  <a:pt x="311285" y="311286"/>
                </a:cubicBezTo>
                <a:cubicBezTo>
                  <a:pt x="301557" y="321014"/>
                  <a:pt x="288254" y="328164"/>
                  <a:pt x="282102" y="340469"/>
                </a:cubicBezTo>
                <a:cubicBezTo>
                  <a:pt x="254838" y="394997"/>
                  <a:pt x="268032" y="365915"/>
                  <a:pt x="243192" y="428017"/>
                </a:cubicBezTo>
                <a:cubicBezTo>
                  <a:pt x="249346" y="581867"/>
                  <a:pt x="208498" y="618265"/>
                  <a:pt x="272375" y="700392"/>
                </a:cubicBezTo>
                <a:cubicBezTo>
                  <a:pt x="287923" y="720382"/>
                  <a:pt x="302023" y="742002"/>
                  <a:pt x="321013" y="758758"/>
                </a:cubicBezTo>
                <a:cubicBezTo>
                  <a:pt x="584175" y="990961"/>
                  <a:pt x="354044" y="784023"/>
                  <a:pt x="476655" y="865762"/>
                </a:cubicBezTo>
                <a:cubicBezTo>
                  <a:pt x="484286" y="870849"/>
                  <a:pt x="488694" y="879823"/>
                  <a:pt x="496111" y="885217"/>
                </a:cubicBezTo>
                <a:cubicBezTo>
                  <a:pt x="524476" y="905846"/>
                  <a:pt x="583660" y="943583"/>
                  <a:pt x="583660" y="943583"/>
                </a:cubicBezTo>
                <a:cubicBezTo>
                  <a:pt x="590145" y="953311"/>
                  <a:pt x="597315" y="962615"/>
                  <a:pt x="603115" y="972766"/>
                </a:cubicBezTo>
                <a:cubicBezTo>
                  <a:pt x="610309" y="985357"/>
                  <a:pt x="614526" y="999611"/>
                  <a:pt x="622570" y="1011677"/>
                </a:cubicBezTo>
                <a:cubicBezTo>
                  <a:pt x="627657" y="1019308"/>
                  <a:pt x="635541" y="1024647"/>
                  <a:pt x="642026" y="1031132"/>
                </a:cubicBezTo>
                <a:cubicBezTo>
                  <a:pt x="638783" y="1099226"/>
                  <a:pt x="637959" y="1167478"/>
                  <a:pt x="632298" y="1235413"/>
                </a:cubicBezTo>
                <a:cubicBezTo>
                  <a:pt x="631446" y="1245631"/>
                  <a:pt x="627156" y="1255425"/>
                  <a:pt x="622570" y="1264596"/>
                </a:cubicBezTo>
                <a:cubicBezTo>
                  <a:pt x="611312" y="1287112"/>
                  <a:pt x="592757" y="1306826"/>
                  <a:pt x="573932" y="1322962"/>
                </a:cubicBezTo>
                <a:cubicBezTo>
                  <a:pt x="546998" y="1346049"/>
                  <a:pt x="517317" y="1364142"/>
                  <a:pt x="486383" y="1381328"/>
                </a:cubicBezTo>
                <a:cubicBezTo>
                  <a:pt x="473707" y="1388370"/>
                  <a:pt x="459822" y="1393183"/>
                  <a:pt x="447472" y="1400783"/>
                </a:cubicBezTo>
                <a:cubicBezTo>
                  <a:pt x="417601" y="1419165"/>
                  <a:pt x="390870" y="1442644"/>
                  <a:pt x="359923" y="1459149"/>
                </a:cubicBezTo>
                <a:cubicBezTo>
                  <a:pt x="341828" y="1468800"/>
                  <a:pt x="320698" y="1471243"/>
                  <a:pt x="301557" y="1478605"/>
                </a:cubicBezTo>
                <a:cubicBezTo>
                  <a:pt x="278509" y="1487470"/>
                  <a:pt x="255945" y="1497569"/>
                  <a:pt x="233464" y="1507788"/>
                </a:cubicBezTo>
                <a:cubicBezTo>
                  <a:pt x="192516" y="1526401"/>
                  <a:pt x="153430" y="1550192"/>
                  <a:pt x="116732" y="1575881"/>
                </a:cubicBezTo>
                <a:cubicBezTo>
                  <a:pt x="109219" y="1581141"/>
                  <a:pt x="104740" y="1590006"/>
                  <a:pt x="97277" y="1595337"/>
                </a:cubicBezTo>
                <a:cubicBezTo>
                  <a:pt x="60883" y="1621333"/>
                  <a:pt x="44515" y="1618619"/>
                  <a:pt x="19455" y="1653703"/>
                </a:cubicBezTo>
                <a:cubicBezTo>
                  <a:pt x="11027" y="1665503"/>
                  <a:pt x="6485" y="1679643"/>
                  <a:pt x="0" y="1692613"/>
                </a:cubicBezTo>
                <a:cubicBezTo>
                  <a:pt x="3243" y="1728281"/>
                  <a:pt x="2704" y="1764497"/>
                  <a:pt x="9728" y="1799617"/>
                </a:cubicBezTo>
                <a:cubicBezTo>
                  <a:pt x="14251" y="1822230"/>
                  <a:pt x="37393" y="1848033"/>
                  <a:pt x="48638" y="1867711"/>
                </a:cubicBezTo>
                <a:cubicBezTo>
                  <a:pt x="69186" y="1903670"/>
                  <a:pt x="66278" y="1914533"/>
                  <a:pt x="97277" y="1945532"/>
                </a:cubicBezTo>
                <a:cubicBezTo>
                  <a:pt x="111682" y="1959937"/>
                  <a:pt x="185017" y="2007269"/>
                  <a:pt x="194553" y="2013626"/>
                </a:cubicBezTo>
                <a:cubicBezTo>
                  <a:pt x="214008" y="2026596"/>
                  <a:pt x="236385" y="2036003"/>
                  <a:pt x="252919" y="2052537"/>
                </a:cubicBezTo>
                <a:cubicBezTo>
                  <a:pt x="262647" y="2062265"/>
                  <a:pt x="270496" y="2074334"/>
                  <a:pt x="282102" y="2081720"/>
                </a:cubicBezTo>
                <a:cubicBezTo>
                  <a:pt x="349262" y="2124458"/>
                  <a:pt x="339421" y="2111726"/>
                  <a:pt x="389106" y="2130358"/>
                </a:cubicBezTo>
                <a:cubicBezTo>
                  <a:pt x="523225" y="2180652"/>
                  <a:pt x="309188" y="2110303"/>
                  <a:pt x="583660" y="2188724"/>
                </a:cubicBezTo>
                <a:cubicBezTo>
                  <a:pt x="603379" y="2194358"/>
                  <a:pt x="621830" y="2204615"/>
                  <a:pt x="642026" y="2208179"/>
                </a:cubicBezTo>
                <a:cubicBezTo>
                  <a:pt x="677296" y="2214403"/>
                  <a:pt x="713393" y="2214343"/>
                  <a:pt x="749030" y="2217907"/>
                </a:cubicBezTo>
                <a:cubicBezTo>
                  <a:pt x="813579" y="2224362"/>
                  <a:pt x="927409" y="2238276"/>
                  <a:pt x="982494" y="2247090"/>
                </a:cubicBezTo>
                <a:cubicBezTo>
                  <a:pt x="1188018" y="2279974"/>
                  <a:pt x="961405" y="2257440"/>
                  <a:pt x="1206230" y="2276273"/>
                </a:cubicBezTo>
                <a:cubicBezTo>
                  <a:pt x="1384570" y="2263303"/>
                  <a:pt x="1564237" y="2262650"/>
                  <a:pt x="1741251" y="2237362"/>
                </a:cubicBezTo>
                <a:cubicBezTo>
                  <a:pt x="1800148" y="2228948"/>
                  <a:pt x="1805447" y="2196837"/>
                  <a:pt x="1838528" y="2169269"/>
                </a:cubicBezTo>
                <a:cubicBezTo>
                  <a:pt x="1850983" y="2158890"/>
                  <a:pt x="1864468" y="2149814"/>
                  <a:pt x="1877438" y="2140086"/>
                </a:cubicBezTo>
                <a:cubicBezTo>
                  <a:pt x="1887166" y="2123873"/>
                  <a:pt x="1896600" y="2107480"/>
                  <a:pt x="1906621" y="2091447"/>
                </a:cubicBezTo>
                <a:cubicBezTo>
                  <a:pt x="1912817" y="2081533"/>
                  <a:pt x="1916948" y="2069568"/>
                  <a:pt x="1926077" y="2062264"/>
                </a:cubicBezTo>
                <a:cubicBezTo>
                  <a:pt x="2029841" y="1979253"/>
                  <a:pt x="2010123" y="1988852"/>
                  <a:pt x="2081719" y="1964988"/>
                </a:cubicBezTo>
                <a:cubicBezTo>
                  <a:pt x="2127115" y="1968230"/>
                  <a:pt x="2173478" y="1964842"/>
                  <a:pt x="2217906" y="1974715"/>
                </a:cubicBezTo>
                <a:cubicBezTo>
                  <a:pt x="2233733" y="1978232"/>
                  <a:pt x="2243487" y="1994669"/>
                  <a:pt x="2256817" y="2003898"/>
                </a:cubicBezTo>
                <a:cubicBezTo>
                  <a:pt x="2285654" y="2023862"/>
                  <a:pt x="2316307" y="2041220"/>
                  <a:pt x="2344366" y="2062264"/>
                </a:cubicBezTo>
                <a:cubicBezTo>
                  <a:pt x="2494197" y="2174637"/>
                  <a:pt x="2266596" y="2020143"/>
                  <a:pt x="2402732" y="2110903"/>
                </a:cubicBezTo>
                <a:cubicBezTo>
                  <a:pt x="2409217" y="2120631"/>
                  <a:pt x="2410536" y="2139115"/>
                  <a:pt x="2422187" y="2140086"/>
                </a:cubicBezTo>
                <a:cubicBezTo>
                  <a:pt x="2489982" y="2145735"/>
                  <a:pt x="2518566" y="2121169"/>
                  <a:pt x="2568102" y="2091447"/>
                </a:cubicBezTo>
                <a:cubicBezTo>
                  <a:pt x="2636639" y="2000065"/>
                  <a:pt x="2546036" y="2117047"/>
                  <a:pt x="2665379" y="1984443"/>
                </a:cubicBezTo>
                <a:cubicBezTo>
                  <a:pt x="2673200" y="1975753"/>
                  <a:pt x="2678943" y="1965359"/>
                  <a:pt x="2684834" y="1955260"/>
                </a:cubicBezTo>
                <a:cubicBezTo>
                  <a:pt x="2701655" y="1926423"/>
                  <a:pt x="2717645" y="1897105"/>
                  <a:pt x="2733472" y="1867711"/>
                </a:cubicBezTo>
                <a:cubicBezTo>
                  <a:pt x="2740347" y="1854943"/>
                  <a:pt x="2744227" y="1840401"/>
                  <a:pt x="2752928" y="1828800"/>
                </a:cubicBezTo>
                <a:cubicBezTo>
                  <a:pt x="2773609" y="1801225"/>
                  <a:pt x="2799726" y="1778082"/>
                  <a:pt x="2821021" y="1750979"/>
                </a:cubicBezTo>
                <a:cubicBezTo>
                  <a:pt x="2835467" y="1732593"/>
                  <a:pt x="2846962" y="1712068"/>
                  <a:pt x="2859932" y="1692613"/>
                </a:cubicBezTo>
                <a:lnTo>
                  <a:pt x="2918298" y="1605064"/>
                </a:lnTo>
                <a:cubicBezTo>
                  <a:pt x="2924783" y="1579124"/>
                  <a:pt x="2934436" y="1553775"/>
                  <a:pt x="2937753" y="1527243"/>
                </a:cubicBezTo>
                <a:cubicBezTo>
                  <a:pt x="2948753" y="1439247"/>
                  <a:pt x="2939214" y="1474223"/>
                  <a:pt x="2957209" y="1420239"/>
                </a:cubicBezTo>
                <a:cubicBezTo>
                  <a:pt x="2960451" y="1378086"/>
                  <a:pt x="2966936" y="1336057"/>
                  <a:pt x="2966936" y="1293779"/>
                </a:cubicBezTo>
                <a:cubicBezTo>
                  <a:pt x="2966936" y="1277172"/>
                  <a:pt x="2954887" y="1192501"/>
                  <a:pt x="2947481" y="1167320"/>
                </a:cubicBezTo>
                <a:cubicBezTo>
                  <a:pt x="2935908" y="1127971"/>
                  <a:pt x="2921540" y="1089499"/>
                  <a:pt x="2908570" y="1050588"/>
                </a:cubicBezTo>
                <a:lnTo>
                  <a:pt x="2889115" y="992222"/>
                </a:lnTo>
                <a:cubicBezTo>
                  <a:pt x="2876145" y="953311"/>
                  <a:pt x="2859101" y="915529"/>
                  <a:pt x="2850204" y="875490"/>
                </a:cubicBezTo>
                <a:cubicBezTo>
                  <a:pt x="2843719" y="846307"/>
                  <a:pt x="2839184" y="816621"/>
                  <a:pt x="2830749" y="787941"/>
                </a:cubicBezTo>
                <a:cubicBezTo>
                  <a:pt x="2822932" y="761362"/>
                  <a:pt x="2811034" y="736156"/>
                  <a:pt x="2801566" y="710120"/>
                </a:cubicBezTo>
                <a:cubicBezTo>
                  <a:pt x="2798062" y="700483"/>
                  <a:pt x="2794325" y="690885"/>
                  <a:pt x="2791838" y="680937"/>
                </a:cubicBezTo>
                <a:cubicBezTo>
                  <a:pt x="2787828" y="664897"/>
                  <a:pt x="2787339" y="647984"/>
                  <a:pt x="2782111" y="632298"/>
                </a:cubicBezTo>
                <a:cubicBezTo>
                  <a:pt x="2758619" y="561820"/>
                  <a:pt x="2744183" y="536988"/>
                  <a:pt x="2714017" y="476656"/>
                </a:cubicBezTo>
                <a:cubicBezTo>
                  <a:pt x="2707532" y="447473"/>
                  <a:pt x="2701813" y="418109"/>
                  <a:pt x="2694562" y="389107"/>
                </a:cubicBezTo>
                <a:cubicBezTo>
                  <a:pt x="2688837" y="366206"/>
                  <a:pt x="2680052" y="344095"/>
                  <a:pt x="2675106" y="321013"/>
                </a:cubicBezTo>
                <a:cubicBezTo>
                  <a:pt x="2651298" y="209911"/>
                  <a:pt x="2685815" y="293987"/>
                  <a:pt x="2636196" y="184826"/>
                </a:cubicBezTo>
                <a:cubicBezTo>
                  <a:pt x="2630195" y="171624"/>
                  <a:pt x="2626994" y="156169"/>
                  <a:pt x="2616740" y="145915"/>
                </a:cubicBezTo>
                <a:cubicBezTo>
                  <a:pt x="2609489" y="138665"/>
                  <a:pt x="2597285" y="139430"/>
                  <a:pt x="2587557" y="136188"/>
                </a:cubicBezTo>
                <a:cubicBezTo>
                  <a:pt x="2467583" y="139430"/>
                  <a:pt x="2347502" y="139922"/>
                  <a:pt x="2227634" y="145915"/>
                </a:cubicBezTo>
                <a:cubicBezTo>
                  <a:pt x="2208456" y="146874"/>
                  <a:pt x="2182929" y="164169"/>
                  <a:pt x="2169268" y="175098"/>
                </a:cubicBezTo>
                <a:cubicBezTo>
                  <a:pt x="2162106" y="180827"/>
                  <a:pt x="2158016" y="190452"/>
                  <a:pt x="2149813" y="194554"/>
                </a:cubicBezTo>
                <a:cubicBezTo>
                  <a:pt x="2131470" y="203725"/>
                  <a:pt x="2108511" y="202634"/>
                  <a:pt x="2091447" y="214009"/>
                </a:cubicBezTo>
                <a:cubicBezTo>
                  <a:pt x="2062917" y="233029"/>
                  <a:pt x="2065299" y="235137"/>
                  <a:pt x="2033081" y="243192"/>
                </a:cubicBezTo>
                <a:cubicBezTo>
                  <a:pt x="2029935" y="243978"/>
                  <a:pt x="2041188" y="226980"/>
                  <a:pt x="2042809" y="223737"/>
                </a:cubicBezTo>
                <a:close/>
              </a:path>
            </a:pathLst>
          </a:cu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6" name="TextBox 5">
            <a:extLst>
              <a:ext uri="{FF2B5EF4-FFF2-40B4-BE49-F238E27FC236}">
                <a16:creationId xmlns:a16="http://schemas.microsoft.com/office/drawing/2014/main" id="{D2FE9AD5-D4BD-43EF-8F47-22751109BC65}"/>
              </a:ext>
            </a:extLst>
          </p:cNvPr>
          <p:cNvSpPr txBox="1"/>
          <p:nvPr/>
        </p:nvSpPr>
        <p:spPr>
          <a:xfrm>
            <a:off x="982491" y="2769328"/>
            <a:ext cx="2247089" cy="646331"/>
          </a:xfrm>
          <a:prstGeom prst="rect">
            <a:avLst/>
          </a:prstGeom>
          <a:noFill/>
        </p:spPr>
        <p:txBody>
          <a:bodyPr wrap="square" rtlCol="0">
            <a:spAutoFit/>
          </a:bodyPr>
          <a:lstStyle/>
          <a:p>
            <a:pPr algn="ctr"/>
            <a:r>
              <a:rPr lang="en-US"/>
              <a:t>Max. water depth (hazard)</a:t>
            </a:r>
            <a:endParaRPr lang="nl-NL"/>
          </a:p>
        </p:txBody>
      </p:sp>
      <p:sp>
        <p:nvSpPr>
          <p:cNvPr id="7" name="TextBox 6">
            <a:extLst>
              <a:ext uri="{FF2B5EF4-FFF2-40B4-BE49-F238E27FC236}">
                <a16:creationId xmlns:a16="http://schemas.microsoft.com/office/drawing/2014/main" id="{46283979-7A64-4A2B-AFA4-D326BECDEF5C}"/>
              </a:ext>
            </a:extLst>
          </p:cNvPr>
          <p:cNvSpPr txBox="1"/>
          <p:nvPr/>
        </p:nvSpPr>
        <p:spPr>
          <a:xfrm>
            <a:off x="3908011" y="2859532"/>
            <a:ext cx="2247089" cy="369332"/>
          </a:xfrm>
          <a:prstGeom prst="rect">
            <a:avLst/>
          </a:prstGeom>
          <a:noFill/>
        </p:spPr>
        <p:txBody>
          <a:bodyPr wrap="square" rtlCol="0">
            <a:spAutoFit/>
          </a:bodyPr>
          <a:lstStyle/>
          <a:p>
            <a:pPr algn="ctr"/>
            <a:r>
              <a:rPr lang="en-US"/>
              <a:t>Exposure (value)</a:t>
            </a:r>
            <a:endParaRPr lang="nl-NL"/>
          </a:p>
        </p:txBody>
      </p:sp>
      <p:sp>
        <p:nvSpPr>
          <p:cNvPr id="8" name="Freeform: Shape 7">
            <a:extLst>
              <a:ext uri="{FF2B5EF4-FFF2-40B4-BE49-F238E27FC236}">
                <a16:creationId xmlns:a16="http://schemas.microsoft.com/office/drawing/2014/main" id="{509BAC59-C351-4DD5-9DAF-1AB5F45C530B}"/>
              </a:ext>
            </a:extLst>
          </p:cNvPr>
          <p:cNvSpPr/>
          <p:nvPr/>
        </p:nvSpPr>
        <p:spPr>
          <a:xfrm>
            <a:off x="4844373" y="3589506"/>
            <a:ext cx="651753" cy="1527243"/>
          </a:xfrm>
          <a:custGeom>
            <a:avLst/>
            <a:gdLst>
              <a:gd name="connsiteX0" fmla="*/ 0 w 651753"/>
              <a:gd name="connsiteY0" fmla="*/ 0 h 1527243"/>
              <a:gd name="connsiteX1" fmla="*/ 19456 w 651753"/>
              <a:gd name="connsiteY1" fmla="*/ 48639 h 1527243"/>
              <a:gd name="connsiteX2" fmla="*/ 29183 w 651753"/>
              <a:gd name="connsiteY2" fmla="*/ 77822 h 1527243"/>
              <a:gd name="connsiteX3" fmla="*/ 68094 w 651753"/>
              <a:gd name="connsiteY3" fmla="*/ 155643 h 1527243"/>
              <a:gd name="connsiteX4" fmla="*/ 77822 w 651753"/>
              <a:gd name="connsiteY4" fmla="*/ 204281 h 1527243"/>
              <a:gd name="connsiteX5" fmla="*/ 97277 w 651753"/>
              <a:gd name="connsiteY5" fmla="*/ 233464 h 1527243"/>
              <a:gd name="connsiteX6" fmla="*/ 116732 w 651753"/>
              <a:gd name="connsiteY6" fmla="*/ 282103 h 1527243"/>
              <a:gd name="connsiteX7" fmla="*/ 136188 w 651753"/>
              <a:gd name="connsiteY7" fmla="*/ 321013 h 1527243"/>
              <a:gd name="connsiteX8" fmla="*/ 145915 w 651753"/>
              <a:gd name="connsiteY8" fmla="*/ 350196 h 1527243"/>
              <a:gd name="connsiteX9" fmla="*/ 165371 w 651753"/>
              <a:gd name="connsiteY9" fmla="*/ 389107 h 1527243"/>
              <a:gd name="connsiteX10" fmla="*/ 184826 w 651753"/>
              <a:gd name="connsiteY10" fmla="*/ 447473 h 1527243"/>
              <a:gd name="connsiteX11" fmla="*/ 214009 w 651753"/>
              <a:gd name="connsiteY11" fmla="*/ 496111 h 1527243"/>
              <a:gd name="connsiteX12" fmla="*/ 223736 w 651753"/>
              <a:gd name="connsiteY12" fmla="*/ 525294 h 1527243"/>
              <a:gd name="connsiteX13" fmla="*/ 252919 w 651753"/>
              <a:gd name="connsiteY13" fmla="*/ 593388 h 1527243"/>
              <a:gd name="connsiteX14" fmla="*/ 282102 w 651753"/>
              <a:gd name="connsiteY14" fmla="*/ 632298 h 1527243"/>
              <a:gd name="connsiteX15" fmla="*/ 301558 w 651753"/>
              <a:gd name="connsiteY15" fmla="*/ 671209 h 1527243"/>
              <a:gd name="connsiteX16" fmla="*/ 311285 w 651753"/>
              <a:gd name="connsiteY16" fmla="*/ 710120 h 1527243"/>
              <a:gd name="connsiteX17" fmla="*/ 350196 w 651753"/>
              <a:gd name="connsiteY17" fmla="*/ 768485 h 1527243"/>
              <a:gd name="connsiteX18" fmla="*/ 369651 w 651753"/>
              <a:gd name="connsiteY18" fmla="*/ 817124 h 1527243"/>
              <a:gd name="connsiteX19" fmla="*/ 379379 w 651753"/>
              <a:gd name="connsiteY19" fmla="*/ 846307 h 1527243"/>
              <a:gd name="connsiteX20" fmla="*/ 418290 w 651753"/>
              <a:gd name="connsiteY20" fmla="*/ 914400 h 1527243"/>
              <a:gd name="connsiteX21" fmla="*/ 437745 w 651753"/>
              <a:gd name="connsiteY21" fmla="*/ 963039 h 1527243"/>
              <a:gd name="connsiteX22" fmla="*/ 476656 w 651753"/>
              <a:gd name="connsiteY22" fmla="*/ 1060315 h 1527243"/>
              <a:gd name="connsiteX23" fmla="*/ 496111 w 651753"/>
              <a:gd name="connsiteY23" fmla="*/ 1079771 h 1527243"/>
              <a:gd name="connsiteX24" fmla="*/ 515566 w 651753"/>
              <a:gd name="connsiteY24" fmla="*/ 1138137 h 1527243"/>
              <a:gd name="connsiteX25" fmla="*/ 535022 w 651753"/>
              <a:gd name="connsiteY25" fmla="*/ 1206230 h 1527243"/>
              <a:gd name="connsiteX26" fmla="*/ 554477 w 651753"/>
              <a:gd name="connsiteY26" fmla="*/ 1235413 h 1527243"/>
              <a:gd name="connsiteX27" fmla="*/ 573932 w 651753"/>
              <a:gd name="connsiteY27" fmla="*/ 1274324 h 1527243"/>
              <a:gd name="connsiteX28" fmla="*/ 583660 w 651753"/>
              <a:gd name="connsiteY28" fmla="*/ 1303507 h 1527243"/>
              <a:gd name="connsiteX29" fmla="*/ 603115 w 651753"/>
              <a:gd name="connsiteY29" fmla="*/ 1332690 h 1527243"/>
              <a:gd name="connsiteX30" fmla="*/ 632298 w 651753"/>
              <a:gd name="connsiteY30" fmla="*/ 1391056 h 1527243"/>
              <a:gd name="connsiteX31" fmla="*/ 642026 w 651753"/>
              <a:gd name="connsiteY31" fmla="*/ 1498060 h 1527243"/>
              <a:gd name="connsiteX32" fmla="*/ 651753 w 651753"/>
              <a:gd name="connsiteY32" fmla="*/ 1527243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1753" h="1527243">
                <a:moveTo>
                  <a:pt x="0" y="0"/>
                </a:moveTo>
                <a:cubicBezTo>
                  <a:pt x="6485" y="16213"/>
                  <a:pt x="13325" y="32289"/>
                  <a:pt x="19456" y="48639"/>
                </a:cubicBezTo>
                <a:cubicBezTo>
                  <a:pt x="23056" y="58240"/>
                  <a:pt x="24597" y="68651"/>
                  <a:pt x="29183" y="77822"/>
                </a:cubicBezTo>
                <a:cubicBezTo>
                  <a:pt x="59297" y="138050"/>
                  <a:pt x="42846" y="71482"/>
                  <a:pt x="68094" y="155643"/>
                </a:cubicBezTo>
                <a:cubicBezTo>
                  <a:pt x="72845" y="171479"/>
                  <a:pt x="72017" y="188800"/>
                  <a:pt x="77822" y="204281"/>
                </a:cubicBezTo>
                <a:cubicBezTo>
                  <a:pt x="81927" y="215228"/>
                  <a:pt x="92049" y="223007"/>
                  <a:pt x="97277" y="233464"/>
                </a:cubicBezTo>
                <a:cubicBezTo>
                  <a:pt x="105086" y="249082"/>
                  <a:pt x="109640" y="266146"/>
                  <a:pt x="116732" y="282103"/>
                </a:cubicBezTo>
                <a:cubicBezTo>
                  <a:pt x="122621" y="295354"/>
                  <a:pt x="130476" y="307684"/>
                  <a:pt x="136188" y="321013"/>
                </a:cubicBezTo>
                <a:cubicBezTo>
                  <a:pt x="140227" y="330438"/>
                  <a:pt x="141876" y="340771"/>
                  <a:pt x="145915" y="350196"/>
                </a:cubicBezTo>
                <a:cubicBezTo>
                  <a:pt x="151627" y="363525"/>
                  <a:pt x="159985" y="375643"/>
                  <a:pt x="165371" y="389107"/>
                </a:cubicBezTo>
                <a:cubicBezTo>
                  <a:pt x="172987" y="408148"/>
                  <a:pt x="176340" y="428803"/>
                  <a:pt x="184826" y="447473"/>
                </a:cubicBezTo>
                <a:cubicBezTo>
                  <a:pt x="192650" y="464685"/>
                  <a:pt x="205554" y="479200"/>
                  <a:pt x="214009" y="496111"/>
                </a:cubicBezTo>
                <a:cubicBezTo>
                  <a:pt x="218595" y="505282"/>
                  <a:pt x="219928" y="515774"/>
                  <a:pt x="223736" y="525294"/>
                </a:cubicBezTo>
                <a:cubicBezTo>
                  <a:pt x="232907" y="548222"/>
                  <a:pt x="241094" y="571709"/>
                  <a:pt x="252919" y="593388"/>
                </a:cubicBezTo>
                <a:cubicBezTo>
                  <a:pt x="260682" y="607621"/>
                  <a:pt x="273509" y="618550"/>
                  <a:pt x="282102" y="632298"/>
                </a:cubicBezTo>
                <a:cubicBezTo>
                  <a:pt x="289788" y="644595"/>
                  <a:pt x="295073" y="658239"/>
                  <a:pt x="301558" y="671209"/>
                </a:cubicBezTo>
                <a:cubicBezTo>
                  <a:pt x="304800" y="684179"/>
                  <a:pt x="305306" y="698162"/>
                  <a:pt x="311285" y="710120"/>
                </a:cubicBezTo>
                <a:cubicBezTo>
                  <a:pt x="321742" y="731034"/>
                  <a:pt x="341512" y="746775"/>
                  <a:pt x="350196" y="768485"/>
                </a:cubicBezTo>
                <a:cubicBezTo>
                  <a:pt x="356681" y="784698"/>
                  <a:pt x="363520" y="800774"/>
                  <a:pt x="369651" y="817124"/>
                </a:cubicBezTo>
                <a:cubicBezTo>
                  <a:pt x="373251" y="826725"/>
                  <a:pt x="375340" y="836882"/>
                  <a:pt x="379379" y="846307"/>
                </a:cubicBezTo>
                <a:cubicBezTo>
                  <a:pt x="430550" y="965706"/>
                  <a:pt x="369434" y="816689"/>
                  <a:pt x="418290" y="914400"/>
                </a:cubicBezTo>
                <a:cubicBezTo>
                  <a:pt x="426099" y="930018"/>
                  <a:pt x="431778" y="946628"/>
                  <a:pt x="437745" y="963039"/>
                </a:cubicBezTo>
                <a:cubicBezTo>
                  <a:pt x="450403" y="997848"/>
                  <a:pt x="456077" y="1029447"/>
                  <a:pt x="476656" y="1060315"/>
                </a:cubicBezTo>
                <a:cubicBezTo>
                  <a:pt x="481743" y="1067946"/>
                  <a:pt x="489626" y="1073286"/>
                  <a:pt x="496111" y="1079771"/>
                </a:cubicBezTo>
                <a:cubicBezTo>
                  <a:pt x="502596" y="1099226"/>
                  <a:pt x="509932" y="1118418"/>
                  <a:pt x="515566" y="1138137"/>
                </a:cubicBezTo>
                <a:cubicBezTo>
                  <a:pt x="522051" y="1160835"/>
                  <a:pt x="526255" y="1184312"/>
                  <a:pt x="535022" y="1206230"/>
                </a:cubicBezTo>
                <a:cubicBezTo>
                  <a:pt x="539364" y="1217085"/>
                  <a:pt x="548677" y="1225262"/>
                  <a:pt x="554477" y="1235413"/>
                </a:cubicBezTo>
                <a:cubicBezTo>
                  <a:pt x="561671" y="1248004"/>
                  <a:pt x="568220" y="1260995"/>
                  <a:pt x="573932" y="1274324"/>
                </a:cubicBezTo>
                <a:cubicBezTo>
                  <a:pt x="577971" y="1283749"/>
                  <a:pt x="579074" y="1294336"/>
                  <a:pt x="583660" y="1303507"/>
                </a:cubicBezTo>
                <a:cubicBezTo>
                  <a:pt x="588888" y="1313964"/>
                  <a:pt x="597887" y="1322233"/>
                  <a:pt x="603115" y="1332690"/>
                </a:cubicBezTo>
                <a:cubicBezTo>
                  <a:pt x="643389" y="1413238"/>
                  <a:pt x="576543" y="1307422"/>
                  <a:pt x="632298" y="1391056"/>
                </a:cubicBezTo>
                <a:cubicBezTo>
                  <a:pt x="635541" y="1426724"/>
                  <a:pt x="636961" y="1462605"/>
                  <a:pt x="642026" y="1498060"/>
                </a:cubicBezTo>
                <a:cubicBezTo>
                  <a:pt x="643476" y="1508211"/>
                  <a:pt x="651753" y="1527243"/>
                  <a:pt x="651753" y="15272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Shape 8">
            <a:extLst>
              <a:ext uri="{FF2B5EF4-FFF2-40B4-BE49-F238E27FC236}">
                <a16:creationId xmlns:a16="http://schemas.microsoft.com/office/drawing/2014/main" id="{F9EC1714-F179-47DD-A810-36FEEE98FDDC}"/>
              </a:ext>
            </a:extLst>
          </p:cNvPr>
          <p:cNvSpPr/>
          <p:nvPr/>
        </p:nvSpPr>
        <p:spPr>
          <a:xfrm>
            <a:off x="4357990" y="4357991"/>
            <a:ext cx="1848256" cy="321013"/>
          </a:xfrm>
          <a:custGeom>
            <a:avLst/>
            <a:gdLst>
              <a:gd name="connsiteX0" fmla="*/ 0 w 1848256"/>
              <a:gd name="connsiteY0" fmla="*/ 321013 h 321013"/>
              <a:gd name="connsiteX1" fmla="*/ 155643 w 1848256"/>
              <a:gd name="connsiteY1" fmla="*/ 311286 h 321013"/>
              <a:gd name="connsiteX2" fmla="*/ 243192 w 1848256"/>
              <a:gd name="connsiteY2" fmla="*/ 291830 h 321013"/>
              <a:gd name="connsiteX3" fmla="*/ 321013 w 1848256"/>
              <a:gd name="connsiteY3" fmla="*/ 282103 h 321013"/>
              <a:gd name="connsiteX4" fmla="*/ 369651 w 1848256"/>
              <a:gd name="connsiteY4" fmla="*/ 262647 h 321013"/>
              <a:gd name="connsiteX5" fmla="*/ 505839 w 1848256"/>
              <a:gd name="connsiteY5" fmla="*/ 252920 h 321013"/>
              <a:gd name="connsiteX6" fmla="*/ 612843 w 1848256"/>
              <a:gd name="connsiteY6" fmla="*/ 243192 h 321013"/>
              <a:gd name="connsiteX7" fmla="*/ 719847 w 1848256"/>
              <a:gd name="connsiteY7" fmla="*/ 223737 h 321013"/>
              <a:gd name="connsiteX8" fmla="*/ 758758 w 1848256"/>
              <a:gd name="connsiteY8" fmla="*/ 214009 h 321013"/>
              <a:gd name="connsiteX9" fmla="*/ 826851 w 1848256"/>
              <a:gd name="connsiteY9" fmla="*/ 204281 h 321013"/>
              <a:gd name="connsiteX10" fmla="*/ 846307 w 1848256"/>
              <a:gd name="connsiteY10" fmla="*/ 184826 h 321013"/>
              <a:gd name="connsiteX11" fmla="*/ 885217 w 1848256"/>
              <a:gd name="connsiteY11" fmla="*/ 165371 h 321013"/>
              <a:gd name="connsiteX12" fmla="*/ 982494 w 1848256"/>
              <a:gd name="connsiteY12" fmla="*/ 136188 h 321013"/>
              <a:gd name="connsiteX13" fmla="*/ 1089498 w 1848256"/>
              <a:gd name="connsiteY13" fmla="*/ 116732 h 321013"/>
              <a:gd name="connsiteX14" fmla="*/ 1215958 w 1848256"/>
              <a:gd name="connsiteY14" fmla="*/ 107005 h 321013"/>
              <a:gd name="connsiteX15" fmla="*/ 1264596 w 1848256"/>
              <a:gd name="connsiteY15" fmla="*/ 97277 h 321013"/>
              <a:gd name="connsiteX16" fmla="*/ 1449422 w 1848256"/>
              <a:gd name="connsiteY16" fmla="*/ 77822 h 321013"/>
              <a:gd name="connsiteX17" fmla="*/ 1488332 w 1848256"/>
              <a:gd name="connsiteY17" fmla="*/ 68094 h 321013"/>
              <a:gd name="connsiteX18" fmla="*/ 1614792 w 1848256"/>
              <a:gd name="connsiteY18" fmla="*/ 48639 h 321013"/>
              <a:gd name="connsiteX19" fmla="*/ 1731524 w 1848256"/>
              <a:gd name="connsiteY19" fmla="*/ 29183 h 321013"/>
              <a:gd name="connsiteX20" fmla="*/ 1760707 w 1848256"/>
              <a:gd name="connsiteY20" fmla="*/ 19456 h 321013"/>
              <a:gd name="connsiteX21" fmla="*/ 1809345 w 1848256"/>
              <a:gd name="connsiteY21" fmla="*/ 9728 h 321013"/>
              <a:gd name="connsiteX22" fmla="*/ 1848256 w 1848256"/>
              <a:gd name="connsiteY22" fmla="*/ 0 h 3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48256" h="321013">
                <a:moveTo>
                  <a:pt x="0" y="321013"/>
                </a:moveTo>
                <a:cubicBezTo>
                  <a:pt x="51881" y="317771"/>
                  <a:pt x="103895" y="316214"/>
                  <a:pt x="155643" y="311286"/>
                </a:cubicBezTo>
                <a:cubicBezTo>
                  <a:pt x="206110" y="306480"/>
                  <a:pt x="197363" y="299468"/>
                  <a:pt x="243192" y="291830"/>
                </a:cubicBezTo>
                <a:cubicBezTo>
                  <a:pt x="268979" y="287532"/>
                  <a:pt x="295073" y="285345"/>
                  <a:pt x="321013" y="282103"/>
                </a:cubicBezTo>
                <a:cubicBezTo>
                  <a:pt x="337226" y="275618"/>
                  <a:pt x="352403" y="265370"/>
                  <a:pt x="369651" y="262647"/>
                </a:cubicBezTo>
                <a:cubicBezTo>
                  <a:pt x="414606" y="255549"/>
                  <a:pt x="460472" y="256549"/>
                  <a:pt x="505839" y="252920"/>
                </a:cubicBezTo>
                <a:cubicBezTo>
                  <a:pt x="541540" y="250064"/>
                  <a:pt x="577356" y="248031"/>
                  <a:pt x="612843" y="243192"/>
                </a:cubicBezTo>
                <a:cubicBezTo>
                  <a:pt x="648763" y="238294"/>
                  <a:pt x="684298" y="230847"/>
                  <a:pt x="719847" y="223737"/>
                </a:cubicBezTo>
                <a:cubicBezTo>
                  <a:pt x="732957" y="221115"/>
                  <a:pt x="745604" y="216401"/>
                  <a:pt x="758758" y="214009"/>
                </a:cubicBezTo>
                <a:cubicBezTo>
                  <a:pt x="781316" y="209907"/>
                  <a:pt x="804153" y="207524"/>
                  <a:pt x="826851" y="204281"/>
                </a:cubicBezTo>
                <a:cubicBezTo>
                  <a:pt x="833336" y="197796"/>
                  <a:pt x="838676" y="189913"/>
                  <a:pt x="846307" y="184826"/>
                </a:cubicBezTo>
                <a:cubicBezTo>
                  <a:pt x="858373" y="176782"/>
                  <a:pt x="871753" y="170757"/>
                  <a:pt x="885217" y="165371"/>
                </a:cubicBezTo>
                <a:cubicBezTo>
                  <a:pt x="910044" y="155440"/>
                  <a:pt x="953821" y="141923"/>
                  <a:pt x="982494" y="136188"/>
                </a:cubicBezTo>
                <a:cubicBezTo>
                  <a:pt x="1018043" y="129078"/>
                  <a:pt x="1053525" y="121229"/>
                  <a:pt x="1089498" y="116732"/>
                </a:cubicBezTo>
                <a:cubicBezTo>
                  <a:pt x="1131449" y="111488"/>
                  <a:pt x="1173805" y="110247"/>
                  <a:pt x="1215958" y="107005"/>
                </a:cubicBezTo>
                <a:cubicBezTo>
                  <a:pt x="1232171" y="103762"/>
                  <a:pt x="1248228" y="99615"/>
                  <a:pt x="1264596" y="97277"/>
                </a:cubicBezTo>
                <a:cubicBezTo>
                  <a:pt x="1295713" y="92832"/>
                  <a:pt x="1421503" y="80614"/>
                  <a:pt x="1449422" y="77822"/>
                </a:cubicBezTo>
                <a:cubicBezTo>
                  <a:pt x="1462392" y="74579"/>
                  <a:pt x="1475222" y="70716"/>
                  <a:pt x="1488332" y="68094"/>
                </a:cubicBezTo>
                <a:cubicBezTo>
                  <a:pt x="1522087" y="61343"/>
                  <a:pt x="1582074" y="53313"/>
                  <a:pt x="1614792" y="48639"/>
                </a:cubicBezTo>
                <a:cubicBezTo>
                  <a:pt x="1683206" y="25834"/>
                  <a:pt x="1601210" y="50902"/>
                  <a:pt x="1731524" y="29183"/>
                </a:cubicBezTo>
                <a:cubicBezTo>
                  <a:pt x="1741638" y="27497"/>
                  <a:pt x="1750759" y="21943"/>
                  <a:pt x="1760707" y="19456"/>
                </a:cubicBezTo>
                <a:cubicBezTo>
                  <a:pt x="1776747" y="15446"/>
                  <a:pt x="1793205" y="13315"/>
                  <a:pt x="1809345" y="9728"/>
                </a:cubicBezTo>
                <a:cubicBezTo>
                  <a:pt x="1822396" y="6828"/>
                  <a:pt x="1848256" y="0"/>
                  <a:pt x="18482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Freeform: Shape 9">
            <a:extLst>
              <a:ext uri="{FF2B5EF4-FFF2-40B4-BE49-F238E27FC236}">
                <a16:creationId xmlns:a16="http://schemas.microsoft.com/office/drawing/2014/main" id="{36D4F910-837A-4BFA-A9AD-28638089BD16}"/>
              </a:ext>
            </a:extLst>
          </p:cNvPr>
          <p:cNvSpPr/>
          <p:nvPr/>
        </p:nvSpPr>
        <p:spPr>
          <a:xfrm>
            <a:off x="4620637" y="4591455"/>
            <a:ext cx="410919" cy="680936"/>
          </a:xfrm>
          <a:custGeom>
            <a:avLst/>
            <a:gdLst>
              <a:gd name="connsiteX0" fmla="*/ 0 w 410919"/>
              <a:gd name="connsiteY0" fmla="*/ 680936 h 680936"/>
              <a:gd name="connsiteX1" fmla="*/ 38911 w 410919"/>
              <a:gd name="connsiteY1" fmla="*/ 632298 h 680936"/>
              <a:gd name="connsiteX2" fmla="*/ 126460 w 410919"/>
              <a:gd name="connsiteY2" fmla="*/ 554477 h 680936"/>
              <a:gd name="connsiteX3" fmla="*/ 214009 w 410919"/>
              <a:gd name="connsiteY3" fmla="*/ 447473 h 680936"/>
              <a:gd name="connsiteX4" fmla="*/ 233464 w 410919"/>
              <a:gd name="connsiteY4" fmla="*/ 398834 h 680936"/>
              <a:gd name="connsiteX5" fmla="*/ 262647 w 410919"/>
              <a:gd name="connsiteY5" fmla="*/ 379379 h 680936"/>
              <a:gd name="connsiteX6" fmla="*/ 282102 w 410919"/>
              <a:gd name="connsiteY6" fmla="*/ 350196 h 680936"/>
              <a:gd name="connsiteX7" fmla="*/ 301558 w 410919"/>
              <a:gd name="connsiteY7" fmla="*/ 330741 h 680936"/>
              <a:gd name="connsiteX8" fmla="*/ 330741 w 410919"/>
              <a:gd name="connsiteY8" fmla="*/ 272375 h 680936"/>
              <a:gd name="connsiteX9" fmla="*/ 340468 w 410919"/>
              <a:gd name="connsiteY9" fmla="*/ 243192 h 680936"/>
              <a:gd name="connsiteX10" fmla="*/ 379379 w 410919"/>
              <a:gd name="connsiteY10" fmla="*/ 194554 h 680936"/>
              <a:gd name="connsiteX11" fmla="*/ 389107 w 410919"/>
              <a:gd name="connsiteY11" fmla="*/ 165371 h 680936"/>
              <a:gd name="connsiteX12" fmla="*/ 408562 w 410919"/>
              <a:gd name="connsiteY12" fmla="*/ 136188 h 680936"/>
              <a:gd name="connsiteX13" fmla="*/ 408562 w 410919"/>
              <a:gd name="connsiteY13" fmla="*/ 0 h 6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919" h="680936">
                <a:moveTo>
                  <a:pt x="0" y="680936"/>
                </a:moveTo>
                <a:cubicBezTo>
                  <a:pt x="12970" y="664723"/>
                  <a:pt x="24230" y="646979"/>
                  <a:pt x="38911" y="632298"/>
                </a:cubicBezTo>
                <a:cubicBezTo>
                  <a:pt x="97391" y="573819"/>
                  <a:pt x="44757" y="677031"/>
                  <a:pt x="126460" y="554477"/>
                </a:cubicBezTo>
                <a:cubicBezTo>
                  <a:pt x="191311" y="457200"/>
                  <a:pt x="155643" y="486383"/>
                  <a:pt x="214009" y="447473"/>
                </a:cubicBezTo>
                <a:cubicBezTo>
                  <a:pt x="220494" y="431260"/>
                  <a:pt x="223315" y="413043"/>
                  <a:pt x="233464" y="398834"/>
                </a:cubicBezTo>
                <a:cubicBezTo>
                  <a:pt x="240259" y="389320"/>
                  <a:pt x="254380" y="387646"/>
                  <a:pt x="262647" y="379379"/>
                </a:cubicBezTo>
                <a:cubicBezTo>
                  <a:pt x="270914" y="371112"/>
                  <a:pt x="274799" y="359325"/>
                  <a:pt x="282102" y="350196"/>
                </a:cubicBezTo>
                <a:cubicBezTo>
                  <a:pt x="287831" y="343034"/>
                  <a:pt x="295073" y="337226"/>
                  <a:pt x="301558" y="330741"/>
                </a:cubicBezTo>
                <a:cubicBezTo>
                  <a:pt x="326007" y="257389"/>
                  <a:pt x="293026" y="347804"/>
                  <a:pt x="330741" y="272375"/>
                </a:cubicBezTo>
                <a:cubicBezTo>
                  <a:pt x="335327" y="263204"/>
                  <a:pt x="335193" y="251985"/>
                  <a:pt x="340468" y="243192"/>
                </a:cubicBezTo>
                <a:cubicBezTo>
                  <a:pt x="394762" y="152701"/>
                  <a:pt x="320967" y="311377"/>
                  <a:pt x="379379" y="194554"/>
                </a:cubicBezTo>
                <a:cubicBezTo>
                  <a:pt x="383965" y="185383"/>
                  <a:pt x="384521" y="174542"/>
                  <a:pt x="389107" y="165371"/>
                </a:cubicBezTo>
                <a:cubicBezTo>
                  <a:pt x="394335" y="154914"/>
                  <a:pt x="407196" y="147799"/>
                  <a:pt x="408562" y="136188"/>
                </a:cubicBezTo>
                <a:cubicBezTo>
                  <a:pt x="413866" y="91103"/>
                  <a:pt x="408562" y="45396"/>
                  <a:pt x="40856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Box 10">
            <a:extLst>
              <a:ext uri="{FF2B5EF4-FFF2-40B4-BE49-F238E27FC236}">
                <a16:creationId xmlns:a16="http://schemas.microsoft.com/office/drawing/2014/main" id="{DA359E21-449E-4AF7-BA0D-663031AE37FA}"/>
              </a:ext>
            </a:extLst>
          </p:cNvPr>
          <p:cNvSpPr txBox="1"/>
          <p:nvPr/>
        </p:nvSpPr>
        <p:spPr>
          <a:xfrm>
            <a:off x="1181907" y="5648691"/>
            <a:ext cx="1848255" cy="646331"/>
          </a:xfrm>
          <a:prstGeom prst="rect">
            <a:avLst/>
          </a:prstGeom>
          <a:solidFill>
            <a:schemeClr val="bg1"/>
          </a:solidFill>
        </p:spPr>
        <p:txBody>
          <a:bodyPr wrap="square" rtlCol="0">
            <a:spAutoFit/>
          </a:bodyPr>
          <a:lstStyle/>
          <a:p>
            <a:pPr algn="ctr"/>
            <a:r>
              <a:rPr lang="en-US"/>
              <a:t>Waterbalance result</a:t>
            </a:r>
            <a:endParaRPr lang="nl-NL"/>
          </a:p>
        </p:txBody>
      </p:sp>
      <p:sp>
        <p:nvSpPr>
          <p:cNvPr id="12" name="Freeform: Shape 11">
            <a:extLst>
              <a:ext uri="{FF2B5EF4-FFF2-40B4-BE49-F238E27FC236}">
                <a16:creationId xmlns:a16="http://schemas.microsoft.com/office/drawing/2014/main" id="{D971BC50-8FE5-495C-8607-8CBDB2F9820F}"/>
              </a:ext>
            </a:extLst>
          </p:cNvPr>
          <p:cNvSpPr/>
          <p:nvPr/>
        </p:nvSpPr>
        <p:spPr>
          <a:xfrm>
            <a:off x="5417184" y="3929974"/>
            <a:ext cx="643147" cy="544749"/>
          </a:xfrm>
          <a:custGeom>
            <a:avLst/>
            <a:gdLst>
              <a:gd name="connsiteX0" fmla="*/ 643147 w 643147"/>
              <a:gd name="connsiteY0" fmla="*/ 0 h 544749"/>
              <a:gd name="connsiteX1" fmla="*/ 565325 w 643147"/>
              <a:gd name="connsiteY1" fmla="*/ 29183 h 544749"/>
              <a:gd name="connsiteX2" fmla="*/ 468049 w 643147"/>
              <a:gd name="connsiteY2" fmla="*/ 48639 h 544749"/>
              <a:gd name="connsiteX3" fmla="*/ 380500 w 643147"/>
              <a:gd name="connsiteY3" fmla="*/ 87549 h 544749"/>
              <a:gd name="connsiteX4" fmla="*/ 351317 w 643147"/>
              <a:gd name="connsiteY4" fmla="*/ 97277 h 544749"/>
              <a:gd name="connsiteX5" fmla="*/ 322134 w 643147"/>
              <a:gd name="connsiteY5" fmla="*/ 107005 h 544749"/>
              <a:gd name="connsiteX6" fmla="*/ 244313 w 643147"/>
              <a:gd name="connsiteY6" fmla="*/ 116732 h 544749"/>
              <a:gd name="connsiteX7" fmla="*/ 205402 w 643147"/>
              <a:gd name="connsiteY7" fmla="*/ 136188 h 544749"/>
              <a:gd name="connsiteX8" fmla="*/ 195674 w 643147"/>
              <a:gd name="connsiteY8" fmla="*/ 165371 h 544749"/>
              <a:gd name="connsiteX9" fmla="*/ 176219 w 643147"/>
              <a:gd name="connsiteY9" fmla="*/ 350196 h 544749"/>
              <a:gd name="connsiteX10" fmla="*/ 127581 w 643147"/>
              <a:gd name="connsiteY10" fmla="*/ 398835 h 544749"/>
              <a:gd name="connsiteX11" fmla="*/ 108125 w 643147"/>
              <a:gd name="connsiteY11" fmla="*/ 418290 h 544749"/>
              <a:gd name="connsiteX12" fmla="*/ 40032 w 643147"/>
              <a:gd name="connsiteY12" fmla="*/ 457200 h 544749"/>
              <a:gd name="connsiteX13" fmla="*/ 1121 w 643147"/>
              <a:gd name="connsiteY13"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147" h="544749">
                <a:moveTo>
                  <a:pt x="643147" y="0"/>
                </a:moveTo>
                <a:cubicBezTo>
                  <a:pt x="632193" y="4382"/>
                  <a:pt x="583355" y="25022"/>
                  <a:pt x="565325" y="29183"/>
                </a:cubicBezTo>
                <a:cubicBezTo>
                  <a:pt x="533104" y="36619"/>
                  <a:pt x="468049" y="48639"/>
                  <a:pt x="468049" y="48639"/>
                </a:cubicBezTo>
                <a:cubicBezTo>
                  <a:pt x="421802" y="79470"/>
                  <a:pt x="449958" y="64396"/>
                  <a:pt x="380500" y="87549"/>
                </a:cubicBezTo>
                <a:lnTo>
                  <a:pt x="351317" y="97277"/>
                </a:lnTo>
                <a:cubicBezTo>
                  <a:pt x="341589" y="100520"/>
                  <a:pt x="332309" y="105733"/>
                  <a:pt x="322134" y="107005"/>
                </a:cubicBezTo>
                <a:lnTo>
                  <a:pt x="244313" y="116732"/>
                </a:lnTo>
                <a:cubicBezTo>
                  <a:pt x="231343" y="123217"/>
                  <a:pt x="215656" y="125934"/>
                  <a:pt x="205402" y="136188"/>
                </a:cubicBezTo>
                <a:cubicBezTo>
                  <a:pt x="198151" y="143439"/>
                  <a:pt x="196946" y="155196"/>
                  <a:pt x="195674" y="165371"/>
                </a:cubicBezTo>
                <a:cubicBezTo>
                  <a:pt x="194642" y="173630"/>
                  <a:pt x="188136" y="314446"/>
                  <a:pt x="176219" y="350196"/>
                </a:cubicBezTo>
                <a:cubicBezTo>
                  <a:pt x="165607" y="382031"/>
                  <a:pt x="151163" y="379970"/>
                  <a:pt x="127581" y="398835"/>
                </a:cubicBezTo>
                <a:cubicBezTo>
                  <a:pt x="120419" y="404564"/>
                  <a:pt x="115287" y="412561"/>
                  <a:pt x="108125" y="418290"/>
                </a:cubicBezTo>
                <a:cubicBezTo>
                  <a:pt x="85209" y="436622"/>
                  <a:pt x="66661" y="443886"/>
                  <a:pt x="40032" y="457200"/>
                </a:cubicBezTo>
                <a:cubicBezTo>
                  <a:pt x="-10343" y="507575"/>
                  <a:pt x="1121" y="477768"/>
                  <a:pt x="1121" y="5447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Freeform: Shape 12">
            <a:extLst>
              <a:ext uri="{FF2B5EF4-FFF2-40B4-BE49-F238E27FC236}">
                <a16:creationId xmlns:a16="http://schemas.microsoft.com/office/drawing/2014/main" id="{9EFEF19E-94FD-4705-90E0-7BDA82770E03}"/>
              </a:ext>
            </a:extLst>
          </p:cNvPr>
          <p:cNvSpPr/>
          <p:nvPr/>
        </p:nvSpPr>
        <p:spPr>
          <a:xfrm>
            <a:off x="4627863" y="4027251"/>
            <a:ext cx="362425" cy="603115"/>
          </a:xfrm>
          <a:custGeom>
            <a:avLst/>
            <a:gdLst>
              <a:gd name="connsiteX0" fmla="*/ 362425 w 362425"/>
              <a:gd name="connsiteY0" fmla="*/ 0 h 603115"/>
              <a:gd name="connsiteX1" fmla="*/ 226238 w 362425"/>
              <a:gd name="connsiteY1" fmla="*/ 29183 h 603115"/>
              <a:gd name="connsiteX2" fmla="*/ 197055 w 362425"/>
              <a:gd name="connsiteY2" fmla="*/ 38911 h 603115"/>
              <a:gd name="connsiteX3" fmla="*/ 167872 w 362425"/>
              <a:gd name="connsiteY3" fmla="*/ 97277 h 603115"/>
              <a:gd name="connsiteX4" fmla="*/ 148417 w 362425"/>
              <a:gd name="connsiteY4" fmla="*/ 272375 h 603115"/>
              <a:gd name="connsiteX5" fmla="*/ 109506 w 362425"/>
              <a:gd name="connsiteY5" fmla="*/ 359923 h 603115"/>
              <a:gd name="connsiteX6" fmla="*/ 70595 w 362425"/>
              <a:gd name="connsiteY6" fmla="*/ 398834 h 603115"/>
              <a:gd name="connsiteX7" fmla="*/ 51140 w 362425"/>
              <a:gd name="connsiteY7" fmla="*/ 428017 h 603115"/>
              <a:gd name="connsiteX8" fmla="*/ 2502 w 362425"/>
              <a:gd name="connsiteY8" fmla="*/ 466928 h 603115"/>
              <a:gd name="connsiteX9" fmla="*/ 2502 w 362425"/>
              <a:gd name="connsiteY9" fmla="*/ 603115 h 6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425" h="603115">
                <a:moveTo>
                  <a:pt x="362425" y="0"/>
                </a:moveTo>
                <a:cubicBezTo>
                  <a:pt x="264258" y="12271"/>
                  <a:pt x="309402" y="1462"/>
                  <a:pt x="226238" y="29183"/>
                </a:cubicBezTo>
                <a:lnTo>
                  <a:pt x="197055" y="38911"/>
                </a:lnTo>
                <a:cubicBezTo>
                  <a:pt x="183939" y="58585"/>
                  <a:pt x="170749" y="72826"/>
                  <a:pt x="167872" y="97277"/>
                </a:cubicBezTo>
                <a:cubicBezTo>
                  <a:pt x="154947" y="207134"/>
                  <a:pt x="169841" y="200964"/>
                  <a:pt x="148417" y="272375"/>
                </a:cubicBezTo>
                <a:cubicBezTo>
                  <a:pt x="137148" y="309939"/>
                  <a:pt x="133561" y="331858"/>
                  <a:pt x="109506" y="359923"/>
                </a:cubicBezTo>
                <a:cubicBezTo>
                  <a:pt x="97569" y="373850"/>
                  <a:pt x="80770" y="383572"/>
                  <a:pt x="70595" y="398834"/>
                </a:cubicBezTo>
                <a:cubicBezTo>
                  <a:pt x="64110" y="408562"/>
                  <a:pt x="59407" y="419750"/>
                  <a:pt x="51140" y="428017"/>
                </a:cubicBezTo>
                <a:cubicBezTo>
                  <a:pt x="47910" y="431247"/>
                  <a:pt x="3877" y="455924"/>
                  <a:pt x="2502" y="466928"/>
                </a:cubicBezTo>
                <a:cubicBezTo>
                  <a:pt x="-3129" y="511973"/>
                  <a:pt x="2502" y="557719"/>
                  <a:pt x="2502" y="6031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7456E834-C581-4B18-A28E-344069820A1D}"/>
              </a:ext>
            </a:extLst>
          </p:cNvPr>
          <p:cNvSpPr/>
          <p:nvPr/>
        </p:nvSpPr>
        <p:spPr>
          <a:xfrm>
            <a:off x="5046384" y="4735424"/>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8C59ABFC-502C-43A5-BCB1-6F54BE65FFE3}"/>
              </a:ext>
            </a:extLst>
          </p:cNvPr>
          <p:cNvSpPr/>
          <p:nvPr/>
        </p:nvSpPr>
        <p:spPr>
          <a:xfrm>
            <a:off x="4972453" y="4880366"/>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60BDF867-6809-4C07-A01C-73FD95A36913}"/>
              </a:ext>
            </a:extLst>
          </p:cNvPr>
          <p:cNvSpPr/>
          <p:nvPr/>
        </p:nvSpPr>
        <p:spPr>
          <a:xfrm>
            <a:off x="4852966" y="5022391"/>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42527EEC-067C-4697-88CE-01E679A74C78}"/>
              </a:ext>
            </a:extLst>
          </p:cNvPr>
          <p:cNvSpPr/>
          <p:nvPr/>
        </p:nvSpPr>
        <p:spPr>
          <a:xfrm>
            <a:off x="4898848" y="4686786"/>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528CDB2C-DABE-4BAE-A4AE-B962817C7739}"/>
              </a:ext>
            </a:extLst>
          </p:cNvPr>
          <p:cNvSpPr/>
          <p:nvPr/>
        </p:nvSpPr>
        <p:spPr>
          <a:xfrm>
            <a:off x="4792489" y="4831406"/>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F6DFC305-B854-4154-A35C-E4FD954415D3}"/>
              </a:ext>
            </a:extLst>
          </p:cNvPr>
          <p:cNvSpPr/>
          <p:nvPr/>
        </p:nvSpPr>
        <p:spPr>
          <a:xfrm>
            <a:off x="4672513" y="4983806"/>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a:extLst>
              <a:ext uri="{FF2B5EF4-FFF2-40B4-BE49-F238E27FC236}">
                <a16:creationId xmlns:a16="http://schemas.microsoft.com/office/drawing/2014/main" id="{52AEBF61-4BB1-4D34-BD56-CBA36CB25200}"/>
              </a:ext>
            </a:extLst>
          </p:cNvPr>
          <p:cNvSpPr/>
          <p:nvPr/>
        </p:nvSpPr>
        <p:spPr>
          <a:xfrm>
            <a:off x="4708181" y="3920248"/>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BF9C4C0C-573E-45EC-83E1-6E9E2110A53A}"/>
              </a:ext>
            </a:extLst>
          </p:cNvPr>
          <p:cNvSpPr/>
          <p:nvPr/>
        </p:nvSpPr>
        <p:spPr>
          <a:xfrm>
            <a:off x="4559023" y="3994825"/>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21">
            <a:extLst>
              <a:ext uri="{FF2B5EF4-FFF2-40B4-BE49-F238E27FC236}">
                <a16:creationId xmlns:a16="http://schemas.microsoft.com/office/drawing/2014/main" id="{2A9E6A03-9C4A-474C-81FE-AC29C05A3D36}"/>
              </a:ext>
            </a:extLst>
          </p:cNvPr>
          <p:cNvSpPr/>
          <p:nvPr/>
        </p:nvSpPr>
        <p:spPr>
          <a:xfrm>
            <a:off x="4663105" y="4146625"/>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Box 22">
            <a:extLst>
              <a:ext uri="{FF2B5EF4-FFF2-40B4-BE49-F238E27FC236}">
                <a16:creationId xmlns:a16="http://schemas.microsoft.com/office/drawing/2014/main" id="{AB401646-4F87-4F8C-9C95-75B2468C66E0}"/>
              </a:ext>
            </a:extLst>
          </p:cNvPr>
          <p:cNvSpPr txBox="1"/>
          <p:nvPr/>
        </p:nvSpPr>
        <p:spPr>
          <a:xfrm>
            <a:off x="4244494" y="5771802"/>
            <a:ext cx="1848255" cy="523220"/>
          </a:xfrm>
          <a:prstGeom prst="rect">
            <a:avLst/>
          </a:prstGeom>
          <a:noFill/>
        </p:spPr>
        <p:txBody>
          <a:bodyPr wrap="square" rtlCol="0">
            <a:spAutoFit/>
          </a:bodyPr>
          <a:lstStyle/>
          <a:p>
            <a:pPr algn="ctr"/>
            <a:r>
              <a:rPr lang="en-US" sz="1400"/>
              <a:t>BBS, RHD, LGED, BARC, BWDB</a:t>
            </a:r>
            <a:endParaRPr lang="nl-NL" sz="1400"/>
          </a:p>
        </p:txBody>
      </p:sp>
      <p:sp>
        <p:nvSpPr>
          <p:cNvPr id="24" name="TextBox 23">
            <a:extLst>
              <a:ext uri="{FF2B5EF4-FFF2-40B4-BE49-F238E27FC236}">
                <a16:creationId xmlns:a16="http://schemas.microsoft.com/office/drawing/2014/main" id="{C4CCA99F-ACAB-4BD5-834A-E6780AAB72EB}"/>
              </a:ext>
            </a:extLst>
          </p:cNvPr>
          <p:cNvSpPr txBox="1"/>
          <p:nvPr/>
        </p:nvSpPr>
        <p:spPr>
          <a:xfrm>
            <a:off x="7087410" y="2782669"/>
            <a:ext cx="2247089" cy="646331"/>
          </a:xfrm>
          <a:prstGeom prst="rect">
            <a:avLst/>
          </a:prstGeom>
          <a:noFill/>
        </p:spPr>
        <p:txBody>
          <a:bodyPr wrap="square" rtlCol="0">
            <a:spAutoFit/>
          </a:bodyPr>
          <a:lstStyle/>
          <a:p>
            <a:pPr algn="ctr"/>
            <a:r>
              <a:rPr lang="en-US"/>
              <a:t>Vulnerability </a:t>
            </a:r>
          </a:p>
          <a:p>
            <a:pPr algn="ctr"/>
            <a:r>
              <a:rPr lang="en-US"/>
              <a:t>(damage factor)</a:t>
            </a:r>
            <a:endParaRPr lang="nl-NL"/>
          </a:p>
        </p:txBody>
      </p:sp>
      <p:sp>
        <p:nvSpPr>
          <p:cNvPr id="25" name="Freeform: Shape 24">
            <a:extLst>
              <a:ext uri="{FF2B5EF4-FFF2-40B4-BE49-F238E27FC236}">
                <a16:creationId xmlns:a16="http://schemas.microsoft.com/office/drawing/2014/main" id="{B135E6A6-6B56-47FB-92AD-BA92BACF6DF8}"/>
              </a:ext>
            </a:extLst>
          </p:cNvPr>
          <p:cNvSpPr/>
          <p:nvPr/>
        </p:nvSpPr>
        <p:spPr>
          <a:xfrm>
            <a:off x="5115171" y="3734080"/>
            <a:ext cx="351774" cy="380720"/>
          </a:xfrm>
          <a:custGeom>
            <a:avLst/>
            <a:gdLst>
              <a:gd name="connsiteX0" fmla="*/ 166948 w 351774"/>
              <a:gd name="connsiteY0" fmla="*/ 30524 h 380720"/>
              <a:gd name="connsiteX1" fmla="*/ 166948 w 351774"/>
              <a:gd name="connsiteY1" fmla="*/ 30524 h 380720"/>
              <a:gd name="connsiteX2" fmla="*/ 30761 w 351774"/>
              <a:gd name="connsiteY2" fmla="*/ 11069 h 380720"/>
              <a:gd name="connsiteX3" fmla="*/ 11306 w 351774"/>
              <a:gd name="connsiteY3" fmla="*/ 40252 h 380720"/>
              <a:gd name="connsiteX4" fmla="*/ 11306 w 351774"/>
              <a:gd name="connsiteY4" fmla="*/ 176439 h 380720"/>
              <a:gd name="connsiteX5" fmla="*/ 30761 w 351774"/>
              <a:gd name="connsiteY5" fmla="*/ 205622 h 380720"/>
              <a:gd name="connsiteX6" fmla="*/ 30761 w 351774"/>
              <a:gd name="connsiteY6" fmla="*/ 293171 h 380720"/>
              <a:gd name="connsiteX7" fmla="*/ 40489 w 351774"/>
              <a:gd name="connsiteY7" fmla="*/ 322354 h 380720"/>
              <a:gd name="connsiteX8" fmla="*/ 69672 w 351774"/>
              <a:gd name="connsiteY8" fmla="*/ 341809 h 380720"/>
              <a:gd name="connsiteX9" fmla="*/ 118310 w 351774"/>
              <a:gd name="connsiteY9" fmla="*/ 380720 h 380720"/>
              <a:gd name="connsiteX10" fmla="*/ 235042 w 351774"/>
              <a:gd name="connsiteY10" fmla="*/ 351537 h 380720"/>
              <a:gd name="connsiteX11" fmla="*/ 254497 w 351774"/>
              <a:gd name="connsiteY11" fmla="*/ 312626 h 380720"/>
              <a:gd name="connsiteX12" fmla="*/ 264225 w 351774"/>
              <a:gd name="connsiteY12" fmla="*/ 263988 h 380720"/>
              <a:gd name="connsiteX13" fmla="*/ 293408 w 351774"/>
              <a:gd name="connsiteY13" fmla="*/ 215350 h 380720"/>
              <a:gd name="connsiteX14" fmla="*/ 322591 w 351774"/>
              <a:gd name="connsiteY14" fmla="*/ 205622 h 380720"/>
              <a:gd name="connsiteX15" fmla="*/ 351774 w 351774"/>
              <a:gd name="connsiteY15" fmla="*/ 186167 h 380720"/>
              <a:gd name="connsiteX16" fmla="*/ 342046 w 351774"/>
              <a:gd name="connsiteY16" fmla="*/ 79163 h 380720"/>
              <a:gd name="connsiteX17" fmla="*/ 312863 w 351774"/>
              <a:gd name="connsiteY17" fmla="*/ 69435 h 380720"/>
              <a:gd name="connsiteX18" fmla="*/ 215586 w 351774"/>
              <a:gd name="connsiteY18" fmla="*/ 30524 h 380720"/>
              <a:gd name="connsiteX19" fmla="*/ 166948 w 351774"/>
              <a:gd name="connsiteY19" fmla="*/ 30524 h 3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1774" h="380720">
                <a:moveTo>
                  <a:pt x="166948" y="30524"/>
                </a:moveTo>
                <a:lnTo>
                  <a:pt x="166948" y="30524"/>
                </a:lnTo>
                <a:cubicBezTo>
                  <a:pt x="116513" y="11611"/>
                  <a:pt x="83809" y="-15456"/>
                  <a:pt x="30761" y="11069"/>
                </a:cubicBezTo>
                <a:cubicBezTo>
                  <a:pt x="20304" y="16297"/>
                  <a:pt x="17791" y="30524"/>
                  <a:pt x="11306" y="40252"/>
                </a:cubicBezTo>
                <a:cubicBezTo>
                  <a:pt x="-566" y="99612"/>
                  <a:pt x="-6667" y="104549"/>
                  <a:pt x="11306" y="176439"/>
                </a:cubicBezTo>
                <a:cubicBezTo>
                  <a:pt x="14142" y="187781"/>
                  <a:pt x="24276" y="195894"/>
                  <a:pt x="30761" y="205622"/>
                </a:cubicBezTo>
                <a:cubicBezTo>
                  <a:pt x="15982" y="249956"/>
                  <a:pt x="17064" y="231539"/>
                  <a:pt x="30761" y="293171"/>
                </a:cubicBezTo>
                <a:cubicBezTo>
                  <a:pt x="32985" y="303181"/>
                  <a:pt x="34083" y="314347"/>
                  <a:pt x="40489" y="322354"/>
                </a:cubicBezTo>
                <a:cubicBezTo>
                  <a:pt x="47792" y="331483"/>
                  <a:pt x="60543" y="334506"/>
                  <a:pt x="69672" y="341809"/>
                </a:cubicBezTo>
                <a:cubicBezTo>
                  <a:pt x="138977" y="397254"/>
                  <a:pt x="28488" y="320840"/>
                  <a:pt x="118310" y="380720"/>
                </a:cubicBezTo>
                <a:cubicBezTo>
                  <a:pt x="170777" y="375473"/>
                  <a:pt x="207722" y="392516"/>
                  <a:pt x="235042" y="351537"/>
                </a:cubicBezTo>
                <a:cubicBezTo>
                  <a:pt x="243086" y="339471"/>
                  <a:pt x="248012" y="325596"/>
                  <a:pt x="254497" y="312626"/>
                </a:cubicBezTo>
                <a:cubicBezTo>
                  <a:pt x="257740" y="296413"/>
                  <a:pt x="260215" y="280028"/>
                  <a:pt x="264225" y="263988"/>
                </a:cubicBezTo>
                <a:cubicBezTo>
                  <a:pt x="269627" y="242382"/>
                  <a:pt x="273164" y="227496"/>
                  <a:pt x="293408" y="215350"/>
                </a:cubicBezTo>
                <a:cubicBezTo>
                  <a:pt x="302201" y="210074"/>
                  <a:pt x="313420" y="210208"/>
                  <a:pt x="322591" y="205622"/>
                </a:cubicBezTo>
                <a:cubicBezTo>
                  <a:pt x="333048" y="200394"/>
                  <a:pt x="342046" y="192652"/>
                  <a:pt x="351774" y="186167"/>
                </a:cubicBezTo>
                <a:cubicBezTo>
                  <a:pt x="348531" y="150499"/>
                  <a:pt x="353372" y="113140"/>
                  <a:pt x="342046" y="79163"/>
                </a:cubicBezTo>
                <a:cubicBezTo>
                  <a:pt x="338803" y="69435"/>
                  <a:pt x="322288" y="73474"/>
                  <a:pt x="312863" y="69435"/>
                </a:cubicBezTo>
                <a:cubicBezTo>
                  <a:pt x="285735" y="57809"/>
                  <a:pt x="245104" y="30524"/>
                  <a:pt x="215586" y="30524"/>
                </a:cubicBezTo>
                <a:lnTo>
                  <a:pt x="166948" y="30524"/>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26" name="Freeform: Shape 25">
            <a:extLst>
              <a:ext uri="{FF2B5EF4-FFF2-40B4-BE49-F238E27FC236}">
                <a16:creationId xmlns:a16="http://schemas.microsoft.com/office/drawing/2014/main" id="{BD6FCDB0-C334-4790-AA2A-265FEE3B1B30}"/>
              </a:ext>
            </a:extLst>
          </p:cNvPr>
          <p:cNvSpPr/>
          <p:nvPr/>
        </p:nvSpPr>
        <p:spPr>
          <a:xfrm>
            <a:off x="5481534" y="4591455"/>
            <a:ext cx="614464" cy="394641"/>
          </a:xfrm>
          <a:custGeom>
            <a:avLst/>
            <a:gdLst>
              <a:gd name="connsiteX0" fmla="*/ 166948 w 351774"/>
              <a:gd name="connsiteY0" fmla="*/ 30524 h 380720"/>
              <a:gd name="connsiteX1" fmla="*/ 166948 w 351774"/>
              <a:gd name="connsiteY1" fmla="*/ 30524 h 380720"/>
              <a:gd name="connsiteX2" fmla="*/ 30761 w 351774"/>
              <a:gd name="connsiteY2" fmla="*/ 11069 h 380720"/>
              <a:gd name="connsiteX3" fmla="*/ 11306 w 351774"/>
              <a:gd name="connsiteY3" fmla="*/ 40252 h 380720"/>
              <a:gd name="connsiteX4" fmla="*/ 11306 w 351774"/>
              <a:gd name="connsiteY4" fmla="*/ 176439 h 380720"/>
              <a:gd name="connsiteX5" fmla="*/ 30761 w 351774"/>
              <a:gd name="connsiteY5" fmla="*/ 205622 h 380720"/>
              <a:gd name="connsiteX6" fmla="*/ 30761 w 351774"/>
              <a:gd name="connsiteY6" fmla="*/ 293171 h 380720"/>
              <a:gd name="connsiteX7" fmla="*/ 40489 w 351774"/>
              <a:gd name="connsiteY7" fmla="*/ 322354 h 380720"/>
              <a:gd name="connsiteX8" fmla="*/ 69672 w 351774"/>
              <a:gd name="connsiteY8" fmla="*/ 341809 h 380720"/>
              <a:gd name="connsiteX9" fmla="*/ 118310 w 351774"/>
              <a:gd name="connsiteY9" fmla="*/ 380720 h 380720"/>
              <a:gd name="connsiteX10" fmla="*/ 235042 w 351774"/>
              <a:gd name="connsiteY10" fmla="*/ 351537 h 380720"/>
              <a:gd name="connsiteX11" fmla="*/ 254497 w 351774"/>
              <a:gd name="connsiteY11" fmla="*/ 312626 h 380720"/>
              <a:gd name="connsiteX12" fmla="*/ 264225 w 351774"/>
              <a:gd name="connsiteY12" fmla="*/ 263988 h 380720"/>
              <a:gd name="connsiteX13" fmla="*/ 293408 w 351774"/>
              <a:gd name="connsiteY13" fmla="*/ 215350 h 380720"/>
              <a:gd name="connsiteX14" fmla="*/ 322591 w 351774"/>
              <a:gd name="connsiteY14" fmla="*/ 205622 h 380720"/>
              <a:gd name="connsiteX15" fmla="*/ 351774 w 351774"/>
              <a:gd name="connsiteY15" fmla="*/ 186167 h 380720"/>
              <a:gd name="connsiteX16" fmla="*/ 342046 w 351774"/>
              <a:gd name="connsiteY16" fmla="*/ 79163 h 380720"/>
              <a:gd name="connsiteX17" fmla="*/ 312863 w 351774"/>
              <a:gd name="connsiteY17" fmla="*/ 69435 h 380720"/>
              <a:gd name="connsiteX18" fmla="*/ 215586 w 351774"/>
              <a:gd name="connsiteY18" fmla="*/ 30524 h 380720"/>
              <a:gd name="connsiteX19" fmla="*/ 166948 w 351774"/>
              <a:gd name="connsiteY19" fmla="*/ 30524 h 3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1774" h="380720">
                <a:moveTo>
                  <a:pt x="166948" y="30524"/>
                </a:moveTo>
                <a:lnTo>
                  <a:pt x="166948" y="30524"/>
                </a:lnTo>
                <a:cubicBezTo>
                  <a:pt x="116513" y="11611"/>
                  <a:pt x="83809" y="-15456"/>
                  <a:pt x="30761" y="11069"/>
                </a:cubicBezTo>
                <a:cubicBezTo>
                  <a:pt x="20304" y="16297"/>
                  <a:pt x="17791" y="30524"/>
                  <a:pt x="11306" y="40252"/>
                </a:cubicBezTo>
                <a:cubicBezTo>
                  <a:pt x="-566" y="99612"/>
                  <a:pt x="-6667" y="104549"/>
                  <a:pt x="11306" y="176439"/>
                </a:cubicBezTo>
                <a:cubicBezTo>
                  <a:pt x="14142" y="187781"/>
                  <a:pt x="24276" y="195894"/>
                  <a:pt x="30761" y="205622"/>
                </a:cubicBezTo>
                <a:cubicBezTo>
                  <a:pt x="15982" y="249956"/>
                  <a:pt x="17064" y="231539"/>
                  <a:pt x="30761" y="293171"/>
                </a:cubicBezTo>
                <a:cubicBezTo>
                  <a:pt x="32985" y="303181"/>
                  <a:pt x="34083" y="314347"/>
                  <a:pt x="40489" y="322354"/>
                </a:cubicBezTo>
                <a:cubicBezTo>
                  <a:pt x="47792" y="331483"/>
                  <a:pt x="60543" y="334506"/>
                  <a:pt x="69672" y="341809"/>
                </a:cubicBezTo>
                <a:cubicBezTo>
                  <a:pt x="138977" y="397254"/>
                  <a:pt x="28488" y="320840"/>
                  <a:pt x="118310" y="380720"/>
                </a:cubicBezTo>
                <a:cubicBezTo>
                  <a:pt x="170777" y="375473"/>
                  <a:pt x="207722" y="392516"/>
                  <a:pt x="235042" y="351537"/>
                </a:cubicBezTo>
                <a:cubicBezTo>
                  <a:pt x="243086" y="339471"/>
                  <a:pt x="248012" y="325596"/>
                  <a:pt x="254497" y="312626"/>
                </a:cubicBezTo>
                <a:cubicBezTo>
                  <a:pt x="257740" y="296413"/>
                  <a:pt x="260215" y="280028"/>
                  <a:pt x="264225" y="263988"/>
                </a:cubicBezTo>
                <a:cubicBezTo>
                  <a:pt x="269627" y="242382"/>
                  <a:pt x="273164" y="227496"/>
                  <a:pt x="293408" y="215350"/>
                </a:cubicBezTo>
                <a:cubicBezTo>
                  <a:pt x="302201" y="210074"/>
                  <a:pt x="313420" y="210208"/>
                  <a:pt x="322591" y="205622"/>
                </a:cubicBezTo>
                <a:cubicBezTo>
                  <a:pt x="333048" y="200394"/>
                  <a:pt x="342046" y="192652"/>
                  <a:pt x="351774" y="186167"/>
                </a:cubicBezTo>
                <a:cubicBezTo>
                  <a:pt x="348531" y="150499"/>
                  <a:pt x="353372" y="113140"/>
                  <a:pt x="342046" y="79163"/>
                </a:cubicBezTo>
                <a:cubicBezTo>
                  <a:pt x="338803" y="69435"/>
                  <a:pt x="322288" y="73474"/>
                  <a:pt x="312863" y="69435"/>
                </a:cubicBezTo>
                <a:cubicBezTo>
                  <a:pt x="285735" y="57809"/>
                  <a:pt x="245104" y="30524"/>
                  <a:pt x="215586" y="30524"/>
                </a:cubicBezTo>
                <a:lnTo>
                  <a:pt x="166948" y="30524"/>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27" name="Rectangle 26">
            <a:extLst>
              <a:ext uri="{FF2B5EF4-FFF2-40B4-BE49-F238E27FC236}">
                <a16:creationId xmlns:a16="http://schemas.microsoft.com/office/drawing/2014/main" id="{F8680ABA-2032-4A04-BE9E-3B8711D074E0}"/>
              </a:ext>
            </a:extLst>
          </p:cNvPr>
          <p:cNvSpPr/>
          <p:nvPr/>
        </p:nvSpPr>
        <p:spPr>
          <a:xfrm>
            <a:off x="5794436" y="4072648"/>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tangle 27">
            <a:extLst>
              <a:ext uri="{FF2B5EF4-FFF2-40B4-BE49-F238E27FC236}">
                <a16:creationId xmlns:a16="http://schemas.microsoft.com/office/drawing/2014/main" id="{413AC059-19BA-4D91-B046-CB9EB983FFF3}"/>
              </a:ext>
            </a:extLst>
          </p:cNvPr>
          <p:cNvSpPr/>
          <p:nvPr/>
        </p:nvSpPr>
        <p:spPr>
          <a:xfrm>
            <a:off x="5645278" y="4147225"/>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tangle 28">
            <a:extLst>
              <a:ext uri="{FF2B5EF4-FFF2-40B4-BE49-F238E27FC236}">
                <a16:creationId xmlns:a16="http://schemas.microsoft.com/office/drawing/2014/main" id="{A257FED8-F195-45A7-9400-1629BAAE4A2A}"/>
              </a:ext>
            </a:extLst>
          </p:cNvPr>
          <p:cNvSpPr/>
          <p:nvPr/>
        </p:nvSpPr>
        <p:spPr>
          <a:xfrm>
            <a:off x="5749360" y="4299025"/>
            <a:ext cx="9144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Multiplication Sign 30">
            <a:extLst>
              <a:ext uri="{FF2B5EF4-FFF2-40B4-BE49-F238E27FC236}">
                <a16:creationId xmlns:a16="http://schemas.microsoft.com/office/drawing/2014/main" id="{9B33DC21-675D-447B-84BB-1D42ED75FDDC}"/>
              </a:ext>
            </a:extLst>
          </p:cNvPr>
          <p:cNvSpPr/>
          <p:nvPr/>
        </p:nvSpPr>
        <p:spPr>
          <a:xfrm>
            <a:off x="3414409" y="4299025"/>
            <a:ext cx="511347" cy="58134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32" name="Multiplication Sign 31">
            <a:extLst>
              <a:ext uri="{FF2B5EF4-FFF2-40B4-BE49-F238E27FC236}">
                <a16:creationId xmlns:a16="http://schemas.microsoft.com/office/drawing/2014/main" id="{19BD273B-7E4F-43DD-9747-31B773CDB758}"/>
              </a:ext>
            </a:extLst>
          </p:cNvPr>
          <p:cNvSpPr/>
          <p:nvPr/>
        </p:nvSpPr>
        <p:spPr>
          <a:xfrm>
            <a:off x="6453652" y="4255950"/>
            <a:ext cx="511347" cy="58134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33" name="Equals 32">
            <a:extLst>
              <a:ext uri="{FF2B5EF4-FFF2-40B4-BE49-F238E27FC236}">
                <a16:creationId xmlns:a16="http://schemas.microsoft.com/office/drawing/2014/main" id="{9913C1AE-5942-4533-AF80-31906782143E}"/>
              </a:ext>
            </a:extLst>
          </p:cNvPr>
          <p:cNvSpPr/>
          <p:nvPr/>
        </p:nvSpPr>
        <p:spPr>
          <a:xfrm>
            <a:off x="9380713" y="4278896"/>
            <a:ext cx="511347" cy="479201"/>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pic>
        <p:nvPicPr>
          <p:cNvPr id="38" name="Picture 37">
            <a:extLst>
              <a:ext uri="{FF2B5EF4-FFF2-40B4-BE49-F238E27FC236}">
                <a16:creationId xmlns:a16="http://schemas.microsoft.com/office/drawing/2014/main" id="{CA8B5F35-EF95-43F5-8F66-EEBDA53ADAF0}"/>
              </a:ext>
            </a:extLst>
          </p:cNvPr>
          <p:cNvPicPr>
            <a:picLocks noChangeAspect="1"/>
          </p:cNvPicPr>
          <p:nvPr/>
        </p:nvPicPr>
        <p:blipFill>
          <a:blip r:embed="rId2"/>
          <a:stretch>
            <a:fillRect/>
          </a:stretch>
        </p:blipFill>
        <p:spPr>
          <a:xfrm>
            <a:off x="7205766" y="3429000"/>
            <a:ext cx="2166027" cy="2545623"/>
          </a:xfrm>
          <a:prstGeom prst="rect">
            <a:avLst/>
          </a:prstGeom>
        </p:spPr>
      </p:pic>
      <p:sp>
        <p:nvSpPr>
          <p:cNvPr id="39" name="TextBox 38">
            <a:extLst>
              <a:ext uri="{FF2B5EF4-FFF2-40B4-BE49-F238E27FC236}">
                <a16:creationId xmlns:a16="http://schemas.microsoft.com/office/drawing/2014/main" id="{FAAA781B-FD3D-4C91-90BC-E1C7B9763EAA}"/>
              </a:ext>
            </a:extLst>
          </p:cNvPr>
          <p:cNvSpPr txBox="1"/>
          <p:nvPr/>
        </p:nvSpPr>
        <p:spPr>
          <a:xfrm>
            <a:off x="9834498" y="4202348"/>
            <a:ext cx="2247089" cy="646331"/>
          </a:xfrm>
          <a:prstGeom prst="rect">
            <a:avLst/>
          </a:prstGeom>
          <a:noFill/>
        </p:spPr>
        <p:txBody>
          <a:bodyPr wrap="square" rtlCol="0">
            <a:spAutoFit/>
          </a:bodyPr>
          <a:lstStyle/>
          <a:p>
            <a:pPr algn="ctr"/>
            <a:r>
              <a:rPr lang="en-US"/>
              <a:t>Damage in BDT</a:t>
            </a:r>
          </a:p>
          <a:p>
            <a:pPr algn="ctr"/>
            <a:r>
              <a:rPr lang="en-US"/>
              <a:t>Persons affected</a:t>
            </a:r>
            <a:endParaRPr lang="nl-NL"/>
          </a:p>
        </p:txBody>
      </p:sp>
      <p:sp>
        <p:nvSpPr>
          <p:cNvPr id="40" name="TextBox 39">
            <a:extLst>
              <a:ext uri="{FF2B5EF4-FFF2-40B4-BE49-F238E27FC236}">
                <a16:creationId xmlns:a16="http://schemas.microsoft.com/office/drawing/2014/main" id="{7429BDA4-2A5D-4A43-A6C6-30B271EF32A6}"/>
              </a:ext>
            </a:extLst>
          </p:cNvPr>
          <p:cNvSpPr txBox="1"/>
          <p:nvPr/>
        </p:nvSpPr>
        <p:spPr>
          <a:xfrm>
            <a:off x="7422609" y="6086810"/>
            <a:ext cx="1848255" cy="584775"/>
          </a:xfrm>
          <a:prstGeom prst="rect">
            <a:avLst/>
          </a:prstGeom>
          <a:solidFill>
            <a:schemeClr val="bg1"/>
          </a:solidFill>
        </p:spPr>
        <p:txBody>
          <a:bodyPr wrap="square" rtlCol="0">
            <a:spAutoFit/>
          </a:bodyPr>
          <a:lstStyle/>
          <a:p>
            <a:pPr algn="ctr"/>
            <a:r>
              <a:rPr lang="en-US"/>
              <a:t>Literature</a:t>
            </a:r>
            <a:r>
              <a:rPr lang="en-US" sz="1400"/>
              <a:t> </a:t>
            </a:r>
          </a:p>
          <a:p>
            <a:pPr algn="ctr"/>
            <a:r>
              <a:rPr lang="en-US" sz="1400"/>
              <a:t>(N. Islam, BIDS)</a:t>
            </a:r>
            <a:endParaRPr lang="nl-NL" sz="1400"/>
          </a:p>
        </p:txBody>
      </p:sp>
      <p:sp>
        <p:nvSpPr>
          <p:cNvPr id="41" name="TextBox 40">
            <a:extLst>
              <a:ext uri="{FF2B5EF4-FFF2-40B4-BE49-F238E27FC236}">
                <a16:creationId xmlns:a16="http://schemas.microsoft.com/office/drawing/2014/main" id="{EBC2864F-478B-4D76-8E45-72F4E7AACDE1}"/>
              </a:ext>
            </a:extLst>
          </p:cNvPr>
          <p:cNvSpPr txBox="1"/>
          <p:nvPr/>
        </p:nvSpPr>
        <p:spPr>
          <a:xfrm>
            <a:off x="7539134" y="5733348"/>
            <a:ext cx="1420643" cy="307777"/>
          </a:xfrm>
          <a:prstGeom prst="rect">
            <a:avLst/>
          </a:prstGeom>
          <a:solidFill>
            <a:schemeClr val="bg1"/>
          </a:solidFill>
        </p:spPr>
        <p:txBody>
          <a:bodyPr wrap="square" rtlCol="0">
            <a:spAutoFit/>
          </a:bodyPr>
          <a:lstStyle/>
          <a:p>
            <a:pPr algn="ctr"/>
            <a:r>
              <a:rPr lang="en-US" sz="1400"/>
              <a:t>Waterdepth (m)</a:t>
            </a:r>
            <a:endParaRPr lang="nl-NL" sz="1400"/>
          </a:p>
        </p:txBody>
      </p:sp>
      <p:sp>
        <p:nvSpPr>
          <p:cNvPr id="42" name="TextBox 41">
            <a:extLst>
              <a:ext uri="{FF2B5EF4-FFF2-40B4-BE49-F238E27FC236}">
                <a16:creationId xmlns:a16="http://schemas.microsoft.com/office/drawing/2014/main" id="{45D89125-6376-4E31-8761-D6226F6BFDB1}"/>
              </a:ext>
            </a:extLst>
          </p:cNvPr>
          <p:cNvSpPr txBox="1"/>
          <p:nvPr/>
        </p:nvSpPr>
        <p:spPr>
          <a:xfrm rot="5400000" flipV="1">
            <a:off x="6415592" y="4346702"/>
            <a:ext cx="1420643" cy="307777"/>
          </a:xfrm>
          <a:prstGeom prst="rect">
            <a:avLst/>
          </a:prstGeom>
          <a:solidFill>
            <a:schemeClr val="bg1"/>
          </a:solidFill>
        </p:spPr>
        <p:txBody>
          <a:bodyPr wrap="square" rtlCol="0">
            <a:spAutoFit/>
          </a:bodyPr>
          <a:lstStyle/>
          <a:p>
            <a:pPr algn="ctr"/>
            <a:r>
              <a:rPr lang="en-US" sz="1400"/>
              <a:t>Damage (BDT)</a:t>
            </a:r>
            <a:endParaRPr lang="nl-NL" sz="1400"/>
          </a:p>
        </p:txBody>
      </p:sp>
    </p:spTree>
    <p:extLst>
      <p:ext uri="{BB962C8B-B14F-4D97-AF65-F5344CB8AC3E}">
        <p14:creationId xmlns:p14="http://schemas.microsoft.com/office/powerpoint/2010/main" val="3241359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9B06-75F7-4A71-B3A1-CA5EE0EDC9E1}"/>
              </a:ext>
            </a:extLst>
          </p:cNvPr>
          <p:cNvSpPr>
            <a:spLocks noGrp="1"/>
          </p:cNvSpPr>
          <p:nvPr>
            <p:ph type="title"/>
          </p:nvPr>
        </p:nvSpPr>
        <p:spPr/>
        <p:txBody>
          <a:bodyPr/>
          <a:lstStyle/>
          <a:p>
            <a:r>
              <a:rPr lang="en-GB"/>
              <a:t>Water Demand</a:t>
            </a:r>
            <a:endParaRPr lang="nl-NL"/>
          </a:p>
        </p:txBody>
      </p:sp>
      <p:sp>
        <p:nvSpPr>
          <p:cNvPr id="3" name="Content Placeholder 2">
            <a:extLst>
              <a:ext uri="{FF2B5EF4-FFF2-40B4-BE49-F238E27FC236}">
                <a16:creationId xmlns:a16="http://schemas.microsoft.com/office/drawing/2014/main" id="{9590BA5F-0F36-403A-BB3C-5BE7814094E4}"/>
              </a:ext>
            </a:extLst>
          </p:cNvPr>
          <p:cNvSpPr>
            <a:spLocks noGrp="1"/>
          </p:cNvSpPr>
          <p:nvPr>
            <p:ph idx="1"/>
          </p:nvPr>
        </p:nvSpPr>
        <p:spPr>
          <a:xfrm>
            <a:off x="838199" y="1770542"/>
            <a:ext cx="7426196" cy="4740694"/>
          </a:xfrm>
        </p:spPr>
        <p:txBody>
          <a:bodyPr vert="horz" lIns="91440" tIns="45720" rIns="91440" bIns="45720" rtlCol="0" anchor="t">
            <a:normAutofit fontScale="85000" lnSpcReduction="20000"/>
          </a:bodyPr>
          <a:lstStyle/>
          <a:p>
            <a:pPr>
              <a:buNone/>
            </a:pPr>
            <a:r>
              <a:rPr lang="en-US" b="1">
                <a:ea typeface="+mn-lt"/>
                <a:cs typeface="+mn-lt"/>
              </a:rPr>
              <a:t>Objective</a:t>
            </a:r>
            <a:endParaRPr lang="en-US"/>
          </a:p>
          <a:p>
            <a:pPr algn="just">
              <a:buNone/>
            </a:pPr>
            <a:r>
              <a:rPr lang="en-US">
                <a:ea typeface="+mn-lt"/>
                <a:cs typeface="+mn-lt"/>
              </a:rPr>
              <a:t>To </a:t>
            </a:r>
            <a:r>
              <a:rPr lang="en-US">
                <a:solidFill>
                  <a:srgbClr val="FF0000"/>
                </a:solidFill>
                <a:ea typeface="+mn-lt"/>
                <a:cs typeface="+mn-lt"/>
              </a:rPr>
              <a:t>estimate amount of water needed</a:t>
            </a:r>
            <a:r>
              <a:rPr lang="en-US">
                <a:ea typeface="+mn-lt"/>
                <a:cs typeface="+mn-lt"/>
              </a:rPr>
              <a:t> to meet water loss through evapotranspiration from crop land, forest land, fallow land, settlements and waterbodies.</a:t>
            </a:r>
            <a:endParaRPr lang="en-US"/>
          </a:p>
          <a:p>
            <a:pPr>
              <a:buNone/>
            </a:pPr>
            <a:r>
              <a:rPr lang="en-US" b="1">
                <a:ea typeface="+mn-lt"/>
                <a:cs typeface="+mn-lt"/>
              </a:rPr>
              <a:t>Specific objectives :</a:t>
            </a:r>
            <a:endParaRPr lang="en-US"/>
          </a:p>
          <a:p>
            <a:pPr>
              <a:buNone/>
            </a:pPr>
            <a:r>
              <a:rPr lang="en-US">
                <a:ea typeface="+mn-lt"/>
                <a:cs typeface="+mn-lt"/>
              </a:rPr>
              <a:t>1. </a:t>
            </a:r>
            <a:r>
              <a:rPr lang="en-US">
                <a:solidFill>
                  <a:srgbClr val="FF0000"/>
                </a:solidFill>
                <a:ea typeface="+mn-lt"/>
                <a:cs typeface="+mn-lt"/>
              </a:rPr>
              <a:t>crop water demand</a:t>
            </a:r>
            <a:r>
              <a:rPr lang="en-US">
                <a:ea typeface="+mn-lt"/>
                <a:cs typeface="+mn-lt"/>
              </a:rPr>
              <a:t> per crop per </a:t>
            </a:r>
            <a:r>
              <a:rPr lang="en-US" err="1">
                <a:ea typeface="+mn-lt"/>
                <a:cs typeface="+mn-lt"/>
              </a:rPr>
              <a:t>upazila</a:t>
            </a:r>
            <a:r>
              <a:rPr lang="en-US">
                <a:ea typeface="+mn-lt"/>
                <a:cs typeface="+mn-lt"/>
              </a:rPr>
              <a:t> on decadal basis. </a:t>
            </a:r>
            <a:endParaRPr lang="en-US"/>
          </a:p>
          <a:p>
            <a:pPr>
              <a:buNone/>
            </a:pPr>
            <a:r>
              <a:rPr lang="en-US">
                <a:ea typeface="+mn-lt"/>
                <a:cs typeface="+mn-lt"/>
              </a:rPr>
              <a:t>2. </a:t>
            </a:r>
            <a:r>
              <a:rPr lang="en-US">
                <a:solidFill>
                  <a:srgbClr val="FF0000"/>
                </a:solidFill>
                <a:ea typeface="+mn-lt"/>
                <a:cs typeface="+mn-lt"/>
              </a:rPr>
              <a:t>loss of water</a:t>
            </a:r>
            <a:r>
              <a:rPr lang="en-US">
                <a:ea typeface="+mn-lt"/>
                <a:cs typeface="+mn-lt"/>
              </a:rPr>
              <a:t> through evapotranspiration from forest land, fallow land, settlement and waterbodies by </a:t>
            </a:r>
            <a:r>
              <a:rPr lang="en-US" err="1">
                <a:ea typeface="+mn-lt"/>
                <a:cs typeface="+mn-lt"/>
              </a:rPr>
              <a:t>upazila</a:t>
            </a:r>
            <a:r>
              <a:rPr lang="en-US">
                <a:ea typeface="+mn-lt"/>
                <a:cs typeface="+mn-lt"/>
              </a:rPr>
              <a:t> on decadal basis.</a:t>
            </a:r>
            <a:endParaRPr lang="en-US"/>
          </a:p>
          <a:p>
            <a:pPr marL="0" indent="0">
              <a:lnSpc>
                <a:spcPct val="120000"/>
              </a:lnSpc>
              <a:spcBef>
                <a:spcPts val="0"/>
              </a:spcBef>
              <a:buNone/>
            </a:pPr>
            <a:endParaRPr lang="en-US"/>
          </a:p>
          <a:p>
            <a:pPr marL="0" indent="0">
              <a:lnSpc>
                <a:spcPct val="120000"/>
              </a:lnSpc>
              <a:spcBef>
                <a:spcPts val="0"/>
              </a:spcBef>
              <a:buNone/>
            </a:pPr>
            <a:r>
              <a:rPr lang="en-GB" b="1"/>
              <a:t>Crop water demand </a:t>
            </a:r>
            <a:r>
              <a:rPr lang="en-US" b="1"/>
              <a:t>(m</a:t>
            </a:r>
            <a:r>
              <a:rPr lang="en-US" b="1" baseline="30000"/>
              <a:t>3</a:t>
            </a:r>
            <a:r>
              <a:rPr lang="en-US" b="1"/>
              <a:t>/decade)</a:t>
            </a:r>
          </a:p>
          <a:p>
            <a:pPr marL="457200" indent="-457200">
              <a:lnSpc>
                <a:spcPct val="120000"/>
              </a:lnSpc>
              <a:spcBef>
                <a:spcPts val="0"/>
              </a:spcBef>
              <a:buClr>
                <a:schemeClr val="tx1"/>
              </a:buClr>
              <a:buAutoNum type="arabicPeriod"/>
            </a:pPr>
            <a:r>
              <a:rPr lang="en-US"/>
              <a:t>Crop Water Demand (CWD) = (10*EToi * Kci)/1000 *Acrop*10000 </a:t>
            </a:r>
            <a:r>
              <a:rPr lang="en-US">
                <a:solidFill>
                  <a:srgbClr val="C00000"/>
                </a:solidFill>
              </a:rPr>
              <a:t>= EToi*Kci*Acrop*100</a:t>
            </a:r>
          </a:p>
          <a:p>
            <a:pPr marL="457200" indent="-457200">
              <a:lnSpc>
                <a:spcPct val="120000"/>
              </a:lnSpc>
              <a:spcBef>
                <a:spcPts val="0"/>
              </a:spcBef>
              <a:buClr>
                <a:schemeClr val="tx1"/>
              </a:buClr>
              <a:buAutoNum type="arabicPeriod"/>
            </a:pPr>
            <a:r>
              <a:rPr lang="en-US" i="1">
                <a:ea typeface="+mn-lt"/>
                <a:cs typeface="+mn-lt"/>
              </a:rPr>
              <a:t>Penman-Monteith (FAO, 1988):</a:t>
            </a:r>
            <a:r>
              <a:rPr lang="en-US">
                <a:ea typeface="+mn-lt"/>
                <a:cs typeface="+mn-lt"/>
              </a:rPr>
              <a:t> </a:t>
            </a:r>
            <a:r>
              <a:rPr lang="en-US">
                <a:solidFill>
                  <a:srgbClr val="C00000"/>
                </a:solidFill>
                <a:ea typeface="+mn-lt"/>
                <a:cs typeface="+mn-lt"/>
              </a:rPr>
              <a:t>Estimation of Decadal ETo (36 BMD station)  </a:t>
            </a:r>
            <a:r>
              <a:rPr lang="en-US">
                <a:ea typeface="+mn-lt"/>
                <a:cs typeface="+mn-lt"/>
              </a:rPr>
              <a:t>and </a:t>
            </a:r>
            <a:r>
              <a:rPr lang="en-US"/>
              <a:t>station data interpolated to Upazila by</a:t>
            </a:r>
            <a:r>
              <a:rPr lang="en-US">
                <a:solidFill>
                  <a:srgbClr val="C00000"/>
                </a:solidFill>
              </a:rPr>
              <a:t> IDW </a:t>
            </a:r>
            <a:r>
              <a:rPr lang="en-US"/>
              <a:t>(</a:t>
            </a:r>
            <a:r>
              <a:rPr lang="en-US" i="1"/>
              <a:t>Inverse Distance Weighting) method.</a:t>
            </a:r>
            <a:endParaRPr lang="en-US" i="1">
              <a:ea typeface="+mn-lt"/>
              <a:cs typeface="+mn-lt"/>
            </a:endParaRPr>
          </a:p>
          <a:p>
            <a:pPr marL="457200" indent="-457200">
              <a:lnSpc>
                <a:spcPct val="120000"/>
              </a:lnSpc>
              <a:spcBef>
                <a:spcPts val="0"/>
              </a:spcBef>
              <a:buClr>
                <a:schemeClr val="tx1"/>
              </a:buClr>
              <a:buAutoNum type="arabicPeriod"/>
            </a:pPr>
            <a:r>
              <a:rPr lang="en-US">
                <a:ea typeface="+mn-lt"/>
                <a:cs typeface="+mn-lt"/>
              </a:rPr>
              <a:t>BARI, 2018, MPO,1987: Crop coefficient (Kc)</a:t>
            </a:r>
          </a:p>
          <a:p>
            <a:pPr marL="457200" indent="-457200">
              <a:lnSpc>
                <a:spcPct val="120000"/>
              </a:lnSpc>
              <a:spcBef>
                <a:spcPts val="0"/>
              </a:spcBef>
              <a:buClr>
                <a:schemeClr val="tx1"/>
              </a:buClr>
              <a:buAutoNum type="arabicPeriod"/>
            </a:pPr>
            <a:r>
              <a:rPr lang="en-US">
                <a:ea typeface="+mn-lt"/>
                <a:cs typeface="+mn-lt"/>
              </a:rPr>
              <a:t>Crop data (district) from Yearbook of Agricultural Statistics-2018</a:t>
            </a:r>
          </a:p>
          <a:p>
            <a:pPr marL="457200" indent="-457200">
              <a:lnSpc>
                <a:spcPct val="120000"/>
              </a:lnSpc>
              <a:spcBef>
                <a:spcPts val="0"/>
              </a:spcBef>
              <a:buFont typeface="Arial" panose="020B0604020202020204" pitchFamily="34" charset="0"/>
              <a:buAutoNum type="arabicPeriod"/>
            </a:pPr>
            <a:endParaRPr lang="en-US" i="1"/>
          </a:p>
          <a:p>
            <a:pPr>
              <a:lnSpc>
                <a:spcPct val="120000"/>
              </a:lnSpc>
              <a:spcBef>
                <a:spcPts val="0"/>
              </a:spcBef>
              <a:buFontTx/>
              <a:buChar char="-"/>
            </a:pPr>
            <a:endParaRPr lang="en-US"/>
          </a:p>
          <a:p>
            <a:pPr marL="0" indent="0">
              <a:lnSpc>
                <a:spcPct val="120000"/>
              </a:lnSpc>
              <a:spcBef>
                <a:spcPts val="0"/>
              </a:spcBef>
              <a:buNone/>
            </a:pPr>
            <a:endParaRPr lang="en-GB"/>
          </a:p>
        </p:txBody>
      </p:sp>
      <p:pic>
        <p:nvPicPr>
          <p:cNvPr id="10" name="Picture 9">
            <a:extLst>
              <a:ext uri="{FF2B5EF4-FFF2-40B4-BE49-F238E27FC236}">
                <a16:creationId xmlns:a16="http://schemas.microsoft.com/office/drawing/2014/main" id="{99F635BB-AE4F-4646-9BC4-759948DA9CA9}"/>
              </a:ext>
            </a:extLst>
          </p:cNvPr>
          <p:cNvPicPr>
            <a:picLocks noChangeAspect="1"/>
          </p:cNvPicPr>
          <p:nvPr/>
        </p:nvPicPr>
        <p:blipFill>
          <a:blip r:embed="rId3"/>
          <a:stretch>
            <a:fillRect/>
          </a:stretch>
        </p:blipFill>
        <p:spPr>
          <a:xfrm>
            <a:off x="10553094" y="4191819"/>
            <a:ext cx="1627822" cy="1468284"/>
          </a:xfrm>
          <a:prstGeom prst="rect">
            <a:avLst/>
          </a:prstGeom>
        </p:spPr>
      </p:pic>
      <p:sp>
        <p:nvSpPr>
          <p:cNvPr id="14" name="TextBox 13">
            <a:extLst>
              <a:ext uri="{FF2B5EF4-FFF2-40B4-BE49-F238E27FC236}">
                <a16:creationId xmlns:a16="http://schemas.microsoft.com/office/drawing/2014/main" id="{98F4ACBA-4E07-4D96-BF55-E75CC3C91991}"/>
              </a:ext>
            </a:extLst>
          </p:cNvPr>
          <p:cNvSpPr txBox="1"/>
          <p:nvPr/>
        </p:nvSpPr>
        <p:spPr>
          <a:xfrm>
            <a:off x="9565198" y="3501531"/>
            <a:ext cx="2453620" cy="646331"/>
          </a:xfrm>
          <a:prstGeom prst="rect">
            <a:avLst/>
          </a:prstGeom>
          <a:noFill/>
        </p:spPr>
        <p:txBody>
          <a:bodyPr wrap="none" rtlCol="0">
            <a:spAutoFit/>
          </a:bodyPr>
          <a:lstStyle/>
          <a:p>
            <a:pPr algn="r"/>
            <a:r>
              <a:rPr lang="en-US"/>
              <a:t>Crop coefficient</a:t>
            </a:r>
          </a:p>
          <a:p>
            <a:pPr algn="r"/>
            <a:r>
              <a:rPr lang="en-US"/>
              <a:t>(BARI, 2018, MPO,1987)</a:t>
            </a:r>
            <a:endParaRPr lang="nl-NL"/>
          </a:p>
        </p:txBody>
      </p:sp>
      <p:sp>
        <p:nvSpPr>
          <p:cNvPr id="15" name="TextBox 14">
            <a:extLst>
              <a:ext uri="{FF2B5EF4-FFF2-40B4-BE49-F238E27FC236}">
                <a16:creationId xmlns:a16="http://schemas.microsoft.com/office/drawing/2014/main" id="{D392825E-7AA9-4DFD-8D97-4DB109B5C64B}"/>
              </a:ext>
            </a:extLst>
          </p:cNvPr>
          <p:cNvSpPr txBox="1"/>
          <p:nvPr/>
        </p:nvSpPr>
        <p:spPr>
          <a:xfrm>
            <a:off x="9379918" y="5006734"/>
            <a:ext cx="1420582" cy="646331"/>
          </a:xfrm>
          <a:prstGeom prst="rect">
            <a:avLst/>
          </a:prstGeom>
          <a:noFill/>
        </p:spPr>
        <p:txBody>
          <a:bodyPr wrap="none" rtlCol="0" anchor="t">
            <a:spAutoFit/>
          </a:bodyPr>
          <a:lstStyle/>
          <a:p>
            <a:r>
              <a:rPr lang="en-US"/>
              <a:t>Land type (F)</a:t>
            </a:r>
          </a:p>
          <a:p>
            <a:r>
              <a:rPr lang="en-US"/>
              <a:t>BARC, 1998</a:t>
            </a:r>
          </a:p>
        </p:txBody>
      </p:sp>
      <p:sp>
        <p:nvSpPr>
          <p:cNvPr id="16" name="TextBox 15">
            <a:extLst>
              <a:ext uri="{FF2B5EF4-FFF2-40B4-BE49-F238E27FC236}">
                <a16:creationId xmlns:a16="http://schemas.microsoft.com/office/drawing/2014/main" id="{F2E88CC8-26D7-4247-9A77-C699120BCF47}"/>
              </a:ext>
            </a:extLst>
          </p:cNvPr>
          <p:cNvSpPr txBox="1"/>
          <p:nvPr/>
        </p:nvSpPr>
        <p:spPr>
          <a:xfrm>
            <a:off x="9738380" y="5657166"/>
            <a:ext cx="2453620" cy="1200329"/>
          </a:xfrm>
          <a:prstGeom prst="rect">
            <a:avLst/>
          </a:prstGeom>
          <a:solidFill>
            <a:schemeClr val="bg1"/>
          </a:solidFill>
        </p:spPr>
        <p:txBody>
          <a:bodyPr wrap="square" rtlCol="0">
            <a:spAutoFit/>
          </a:bodyPr>
          <a:lstStyle/>
          <a:p>
            <a:r>
              <a:rPr lang="en-US"/>
              <a:t>Per season:</a:t>
            </a:r>
          </a:p>
          <a:p>
            <a:r>
              <a:rPr lang="en-US"/>
              <a:t>Area per crop per </a:t>
            </a:r>
            <a:r>
              <a:rPr lang="en-US" err="1"/>
              <a:t>landtype</a:t>
            </a:r>
            <a:r>
              <a:rPr lang="en-US"/>
              <a:t> in an </a:t>
            </a:r>
            <a:r>
              <a:rPr lang="en-US" err="1"/>
              <a:t>upazila</a:t>
            </a:r>
            <a:r>
              <a:rPr lang="en-US"/>
              <a:t> </a:t>
            </a:r>
            <a:r>
              <a:rPr lang="en-US">
                <a:sym typeface="Wingdings" panose="05000000000000000000" pitchFamily="2" charset="2"/>
              </a:rPr>
              <a:t></a:t>
            </a:r>
            <a:endParaRPr lang="en-US"/>
          </a:p>
          <a:p>
            <a:r>
              <a:rPr lang="en-US"/>
              <a:t>Total water demand</a:t>
            </a:r>
            <a:endParaRPr lang="nl-NL"/>
          </a:p>
        </p:txBody>
      </p:sp>
      <p:sp>
        <p:nvSpPr>
          <p:cNvPr id="11" name="Slide Number Placeholder 3">
            <a:extLst>
              <a:ext uri="{FF2B5EF4-FFF2-40B4-BE49-F238E27FC236}">
                <a16:creationId xmlns:a16="http://schemas.microsoft.com/office/drawing/2014/main" id="{6CEBA4C5-6ABA-445A-A795-974AA3C4BCBD}"/>
              </a:ext>
            </a:extLst>
          </p:cNvPr>
          <p:cNvSpPr>
            <a:spLocks noGrp="1"/>
          </p:cNvSpPr>
          <p:nvPr>
            <p:ph type="sldNum" sz="quarter" idx="4294967295"/>
          </p:nvPr>
        </p:nvSpPr>
        <p:spPr>
          <a:xfrm>
            <a:off x="209550" y="6326187"/>
            <a:ext cx="2743200" cy="365125"/>
          </a:xfrm>
          <a:prstGeom prst="rect">
            <a:avLst/>
          </a:prstGeom>
        </p:spPr>
        <p:txBody>
          <a:bodyPr/>
          <a:lstStyle/>
          <a:p>
            <a:pPr algn="l"/>
            <a:fld id="{71BC0A5D-C5FD-B544-A239-4EE7D8B1AD13}" type="slidenum">
              <a:rPr lang="x-none" smtClean="0"/>
              <a:pPr algn="l"/>
              <a:t>12</a:t>
            </a:fld>
            <a:endParaRPr lang="x-none"/>
          </a:p>
        </p:txBody>
      </p:sp>
      <p:sp>
        <p:nvSpPr>
          <p:cNvPr id="4" name="TextBox 3">
            <a:extLst>
              <a:ext uri="{FF2B5EF4-FFF2-40B4-BE49-F238E27FC236}">
                <a16:creationId xmlns:a16="http://schemas.microsoft.com/office/drawing/2014/main" id="{DC363DDD-A185-4E1C-BA8C-F62B0C7CEDB1}"/>
              </a:ext>
            </a:extLst>
          </p:cNvPr>
          <p:cNvSpPr txBox="1"/>
          <p:nvPr/>
        </p:nvSpPr>
        <p:spPr>
          <a:xfrm>
            <a:off x="592666" y="6383867"/>
            <a:ext cx="43434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ea typeface="+mn-lt"/>
                <a:cs typeface="+mn-lt"/>
                <a:hlinkClick r:id="rId4"/>
              </a:rPr>
              <a:t>Documentation available: http://jcpbd.nl/bdpMetaModelDocs.php</a:t>
            </a:r>
            <a:endParaRPr lang="en-US" sz="1000"/>
          </a:p>
        </p:txBody>
      </p:sp>
      <p:pic>
        <p:nvPicPr>
          <p:cNvPr id="6" name="Picture 6" descr="A picture containing food, fruit, flower&#10;&#10;Description automatically generated">
            <a:extLst>
              <a:ext uri="{FF2B5EF4-FFF2-40B4-BE49-F238E27FC236}">
                <a16:creationId xmlns:a16="http://schemas.microsoft.com/office/drawing/2014/main" id="{A4F57979-B458-4738-8100-982F8B6E33D1}"/>
              </a:ext>
            </a:extLst>
          </p:cNvPr>
          <p:cNvPicPr>
            <a:picLocks noChangeAspect="1"/>
          </p:cNvPicPr>
          <p:nvPr/>
        </p:nvPicPr>
        <p:blipFill>
          <a:blip r:embed="rId5"/>
          <a:stretch>
            <a:fillRect/>
          </a:stretch>
        </p:blipFill>
        <p:spPr>
          <a:xfrm>
            <a:off x="8794579" y="100242"/>
            <a:ext cx="3303223" cy="3434562"/>
          </a:xfrm>
          <a:prstGeom prst="rect">
            <a:avLst/>
          </a:prstGeom>
        </p:spPr>
      </p:pic>
    </p:spTree>
    <p:extLst>
      <p:ext uri="{BB962C8B-B14F-4D97-AF65-F5344CB8AC3E}">
        <p14:creationId xmlns:p14="http://schemas.microsoft.com/office/powerpoint/2010/main" val="32265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71B1-B062-4C50-93B9-0BB267EAB10E}"/>
              </a:ext>
            </a:extLst>
          </p:cNvPr>
          <p:cNvSpPr>
            <a:spLocks noGrp="1"/>
          </p:cNvSpPr>
          <p:nvPr>
            <p:ph type="title"/>
          </p:nvPr>
        </p:nvSpPr>
        <p:spPr/>
        <p:txBody>
          <a:bodyPr/>
          <a:lstStyle/>
          <a:p>
            <a:r>
              <a:rPr lang="en-US"/>
              <a:t>Results: Crop distribution (District to </a:t>
            </a:r>
            <a:r>
              <a:rPr lang="en-US" err="1"/>
              <a:t>Upazila</a:t>
            </a:r>
            <a:r>
              <a:rPr lang="en-US"/>
              <a:t>)</a:t>
            </a:r>
            <a:endParaRPr lang="en-GB"/>
          </a:p>
        </p:txBody>
      </p:sp>
      <p:sp>
        <p:nvSpPr>
          <p:cNvPr id="4" name="Slide Number Placeholder 3">
            <a:extLst>
              <a:ext uri="{FF2B5EF4-FFF2-40B4-BE49-F238E27FC236}">
                <a16:creationId xmlns:a16="http://schemas.microsoft.com/office/drawing/2014/main" id="{3FB581BA-6A39-4269-83DC-D05B5FFE3B4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1BC0A5D-C5FD-B544-A239-4EE7D8B1AD13}" type="slidenum">
              <a:rPr lang="x-none" smtClean="0"/>
              <a:pPr algn="l"/>
              <a:t>13</a:t>
            </a:fld>
            <a:endParaRPr lang="x-none"/>
          </a:p>
        </p:txBody>
      </p:sp>
      <p:pic>
        <p:nvPicPr>
          <p:cNvPr id="8" name="Picture 8" descr="A close up of a map&#10;&#10;Description automatically generated">
            <a:extLst>
              <a:ext uri="{FF2B5EF4-FFF2-40B4-BE49-F238E27FC236}">
                <a16:creationId xmlns:a16="http://schemas.microsoft.com/office/drawing/2014/main" id="{C54A9BC3-DC68-4197-B499-B4E3CEBFE329}"/>
              </a:ext>
            </a:extLst>
          </p:cNvPr>
          <p:cNvPicPr>
            <a:picLocks noChangeAspect="1"/>
          </p:cNvPicPr>
          <p:nvPr/>
        </p:nvPicPr>
        <p:blipFill>
          <a:blip r:embed="rId3"/>
          <a:stretch>
            <a:fillRect/>
          </a:stretch>
        </p:blipFill>
        <p:spPr>
          <a:xfrm>
            <a:off x="2953871" y="1710620"/>
            <a:ext cx="4524935" cy="4299611"/>
          </a:xfrm>
          <a:prstGeom prst="rect">
            <a:avLst/>
          </a:prstGeom>
        </p:spPr>
      </p:pic>
      <p:pic>
        <p:nvPicPr>
          <p:cNvPr id="6" name="Picture 6" descr="A screenshot of a cell phone&#10;&#10;Description automatically generated">
            <a:extLst>
              <a:ext uri="{FF2B5EF4-FFF2-40B4-BE49-F238E27FC236}">
                <a16:creationId xmlns:a16="http://schemas.microsoft.com/office/drawing/2014/main" id="{54CEA197-5F03-4CB5-8385-1D0DAB41C28F}"/>
              </a:ext>
            </a:extLst>
          </p:cNvPr>
          <p:cNvPicPr>
            <a:picLocks noChangeAspect="1"/>
          </p:cNvPicPr>
          <p:nvPr/>
        </p:nvPicPr>
        <p:blipFill>
          <a:blip r:embed="rId4"/>
          <a:stretch>
            <a:fillRect/>
          </a:stretch>
        </p:blipFill>
        <p:spPr>
          <a:xfrm>
            <a:off x="7760934" y="1542008"/>
            <a:ext cx="4196316" cy="3772419"/>
          </a:xfrm>
          <a:prstGeom prst="rect">
            <a:avLst/>
          </a:prstGeom>
        </p:spPr>
      </p:pic>
      <p:sp>
        <p:nvSpPr>
          <p:cNvPr id="7" name="TextBox 6">
            <a:extLst>
              <a:ext uri="{FF2B5EF4-FFF2-40B4-BE49-F238E27FC236}">
                <a16:creationId xmlns:a16="http://schemas.microsoft.com/office/drawing/2014/main" id="{3D6E4516-46F1-4CEA-A139-FFC4DF00C655}"/>
              </a:ext>
            </a:extLst>
          </p:cNvPr>
          <p:cNvSpPr txBox="1"/>
          <p:nvPr/>
        </p:nvSpPr>
        <p:spPr>
          <a:xfrm>
            <a:off x="7631160" y="5378584"/>
            <a:ext cx="456487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Input for the Metamodel ( Colomn Suitability 1 = highest and 4 lowest)</a:t>
            </a:r>
          </a:p>
        </p:txBody>
      </p:sp>
    </p:spTree>
    <p:extLst>
      <p:ext uri="{BB962C8B-B14F-4D97-AF65-F5344CB8AC3E}">
        <p14:creationId xmlns:p14="http://schemas.microsoft.com/office/powerpoint/2010/main" val="117108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71B1-B062-4C50-93B9-0BB267EAB10E}"/>
              </a:ext>
            </a:extLst>
          </p:cNvPr>
          <p:cNvSpPr>
            <a:spLocks noGrp="1"/>
          </p:cNvSpPr>
          <p:nvPr>
            <p:ph type="title"/>
          </p:nvPr>
        </p:nvSpPr>
        <p:spPr/>
        <p:txBody>
          <a:bodyPr/>
          <a:lstStyle/>
          <a:p>
            <a:r>
              <a:rPr lang="en-US" dirty="0"/>
              <a:t>Results: </a:t>
            </a:r>
            <a:r>
              <a:rPr lang="en-GB" dirty="0"/>
              <a:t>Water Demand</a:t>
            </a:r>
            <a:br>
              <a:rPr lang="en-GB" dirty="0"/>
            </a:br>
            <a:r>
              <a:rPr lang="en-GB" sz="1600" dirty="0"/>
              <a:t>from meta-model engine</a:t>
            </a:r>
          </a:p>
        </p:txBody>
      </p:sp>
      <p:sp>
        <p:nvSpPr>
          <p:cNvPr id="4" name="Slide Number Placeholder 3">
            <a:extLst>
              <a:ext uri="{FF2B5EF4-FFF2-40B4-BE49-F238E27FC236}">
                <a16:creationId xmlns:a16="http://schemas.microsoft.com/office/drawing/2014/main" id="{3FB581BA-6A39-4269-83DC-D05B5FFE3B4F}"/>
              </a:ext>
            </a:extLst>
          </p:cNvPr>
          <p:cNvSpPr>
            <a:spLocks noGrp="1"/>
          </p:cNvSpPr>
          <p:nvPr>
            <p:ph type="sldNum" sz="quarter" idx="4294967295"/>
          </p:nvPr>
        </p:nvSpPr>
        <p:spPr>
          <a:xfrm>
            <a:off x="209550" y="6326187"/>
            <a:ext cx="2743200" cy="365125"/>
          </a:xfrm>
          <a:prstGeom prst="rect">
            <a:avLst/>
          </a:prstGeom>
        </p:spPr>
        <p:txBody>
          <a:bodyPr/>
          <a:lstStyle/>
          <a:p>
            <a:pPr algn="l"/>
            <a:fld id="{71BC0A5D-C5FD-B544-A239-4EE7D8B1AD13}" type="slidenum">
              <a:rPr lang="x-none" smtClean="0"/>
              <a:pPr algn="l"/>
              <a:t>14</a:t>
            </a:fld>
            <a:endParaRPr lang="x-none"/>
          </a:p>
        </p:txBody>
      </p:sp>
      <p:pic>
        <p:nvPicPr>
          <p:cNvPr id="3" name="Picture 5" descr="A close up of text on a white background&#10;&#10;Description automatically generated">
            <a:extLst>
              <a:ext uri="{FF2B5EF4-FFF2-40B4-BE49-F238E27FC236}">
                <a16:creationId xmlns:a16="http://schemas.microsoft.com/office/drawing/2014/main" id="{211AFD9D-8D19-45A8-B627-56C8495414DC}"/>
              </a:ext>
            </a:extLst>
          </p:cNvPr>
          <p:cNvPicPr>
            <a:picLocks noChangeAspect="1"/>
          </p:cNvPicPr>
          <p:nvPr/>
        </p:nvPicPr>
        <p:blipFill>
          <a:blip r:embed="rId3"/>
          <a:stretch>
            <a:fillRect/>
          </a:stretch>
        </p:blipFill>
        <p:spPr>
          <a:xfrm>
            <a:off x="1063297" y="1712349"/>
            <a:ext cx="10628243" cy="5460732"/>
          </a:xfrm>
          <a:prstGeom prst="rect">
            <a:avLst/>
          </a:prstGeom>
        </p:spPr>
      </p:pic>
      <p:pic>
        <p:nvPicPr>
          <p:cNvPr id="5" name="Picture 6" descr="A picture containing umbrella&#10;&#10;Description automatically generated">
            <a:extLst>
              <a:ext uri="{FF2B5EF4-FFF2-40B4-BE49-F238E27FC236}">
                <a16:creationId xmlns:a16="http://schemas.microsoft.com/office/drawing/2014/main" id="{ACC1595F-D687-41F9-918D-CA3126B9FE4B}"/>
              </a:ext>
            </a:extLst>
          </p:cNvPr>
          <p:cNvPicPr>
            <a:picLocks noChangeAspect="1"/>
          </p:cNvPicPr>
          <p:nvPr/>
        </p:nvPicPr>
        <p:blipFill>
          <a:blip r:embed="rId4"/>
          <a:stretch>
            <a:fillRect/>
          </a:stretch>
        </p:blipFill>
        <p:spPr>
          <a:xfrm>
            <a:off x="381918" y="1713378"/>
            <a:ext cx="7122404" cy="4872617"/>
          </a:xfrm>
          <a:prstGeom prst="rect">
            <a:avLst/>
          </a:prstGeom>
        </p:spPr>
      </p:pic>
    </p:spTree>
    <p:extLst>
      <p:ext uri="{BB962C8B-B14F-4D97-AF65-F5344CB8AC3E}">
        <p14:creationId xmlns:p14="http://schemas.microsoft.com/office/powerpoint/2010/main" val="153192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9B06-75F7-4A71-B3A1-CA5EE0EDC9E1}"/>
              </a:ext>
            </a:extLst>
          </p:cNvPr>
          <p:cNvSpPr>
            <a:spLocks noGrp="1"/>
          </p:cNvSpPr>
          <p:nvPr>
            <p:ph type="title"/>
          </p:nvPr>
        </p:nvSpPr>
        <p:spPr/>
        <p:txBody>
          <a:bodyPr/>
          <a:lstStyle/>
          <a:p>
            <a:r>
              <a:rPr lang="en-GB"/>
              <a:t>Agricultural production </a:t>
            </a:r>
            <a:endParaRPr lang="nl-NL"/>
          </a:p>
        </p:txBody>
      </p:sp>
      <p:sp>
        <p:nvSpPr>
          <p:cNvPr id="3" name="Content Placeholder 2">
            <a:extLst>
              <a:ext uri="{FF2B5EF4-FFF2-40B4-BE49-F238E27FC236}">
                <a16:creationId xmlns:a16="http://schemas.microsoft.com/office/drawing/2014/main" id="{9590BA5F-0F36-403A-BB3C-5BE7814094E4}"/>
              </a:ext>
            </a:extLst>
          </p:cNvPr>
          <p:cNvSpPr>
            <a:spLocks noGrp="1"/>
          </p:cNvSpPr>
          <p:nvPr>
            <p:ph idx="1"/>
          </p:nvPr>
        </p:nvSpPr>
        <p:spPr>
          <a:xfrm>
            <a:off x="838200" y="1690688"/>
            <a:ext cx="7025640" cy="4916551"/>
          </a:xfrm>
        </p:spPr>
        <p:txBody>
          <a:bodyPr vert="horz" lIns="91440" tIns="45720" rIns="91440" bIns="45720" rtlCol="0" anchor="t">
            <a:normAutofit/>
          </a:bodyPr>
          <a:lstStyle/>
          <a:p>
            <a:pPr marL="0" indent="0">
              <a:lnSpc>
                <a:spcPct val="120000"/>
              </a:lnSpc>
              <a:spcBef>
                <a:spcPts val="0"/>
              </a:spcBef>
              <a:buNone/>
            </a:pPr>
            <a:r>
              <a:rPr lang="en-US" b="1"/>
              <a:t>Goal</a:t>
            </a:r>
          </a:p>
          <a:p>
            <a:pPr marL="0" indent="0">
              <a:lnSpc>
                <a:spcPct val="120000"/>
              </a:lnSpc>
              <a:spcBef>
                <a:spcPts val="0"/>
              </a:spcBef>
              <a:buNone/>
            </a:pPr>
            <a:r>
              <a:rPr lang="en-US">
                <a:solidFill>
                  <a:srgbClr val="C00000"/>
                </a:solidFill>
              </a:rPr>
              <a:t>Actual crop yield </a:t>
            </a:r>
            <a:r>
              <a:rPr lang="en-US"/>
              <a:t>of 15 crops</a:t>
            </a:r>
          </a:p>
          <a:p>
            <a:pPr marL="0" indent="0">
              <a:lnSpc>
                <a:spcPct val="120000"/>
              </a:lnSpc>
              <a:spcBef>
                <a:spcPts val="0"/>
              </a:spcBef>
              <a:buNone/>
            </a:pPr>
            <a:endParaRPr lang="en-US" b="1"/>
          </a:p>
          <a:p>
            <a:pPr marL="0" indent="0">
              <a:lnSpc>
                <a:spcPct val="120000"/>
              </a:lnSpc>
              <a:spcBef>
                <a:spcPts val="0"/>
              </a:spcBef>
              <a:buNone/>
            </a:pPr>
            <a:r>
              <a:rPr lang="en-US" b="1"/>
              <a:t>Agricultural production (Important considerations)</a:t>
            </a:r>
          </a:p>
          <a:p>
            <a:pPr marL="457200" indent="-457200">
              <a:lnSpc>
                <a:spcPct val="120000"/>
              </a:lnSpc>
              <a:spcBef>
                <a:spcPts val="0"/>
              </a:spcBef>
              <a:buClrTx/>
              <a:buFont typeface="+mj-lt"/>
              <a:buAutoNum type="arabicPeriod"/>
            </a:pPr>
            <a:r>
              <a:rPr lang="en-GB"/>
              <a:t>Input from other modules water demand (water demand, cropping area) and water balance (</a:t>
            </a:r>
            <a:r>
              <a:rPr lang="en-GB">
                <a:solidFill>
                  <a:srgbClr val="C00000"/>
                </a:solidFill>
              </a:rPr>
              <a:t>water supply, flooding depth</a:t>
            </a:r>
            <a:r>
              <a:rPr lang="en-GB"/>
              <a:t>)</a:t>
            </a:r>
            <a:endParaRPr lang="en-US"/>
          </a:p>
          <a:p>
            <a:pPr marL="457200" indent="-457200">
              <a:lnSpc>
                <a:spcPct val="120000"/>
              </a:lnSpc>
              <a:spcBef>
                <a:spcPts val="0"/>
              </a:spcBef>
              <a:buClrTx/>
              <a:buFont typeface="+mj-lt"/>
              <a:buAutoNum type="arabicPeriod"/>
            </a:pPr>
            <a:r>
              <a:rPr lang="en-US"/>
              <a:t>The potential yield is reduced by </a:t>
            </a:r>
            <a:r>
              <a:rPr lang="en-US">
                <a:solidFill>
                  <a:srgbClr val="C00000"/>
                </a:solidFill>
              </a:rPr>
              <a:t>flooding and drought </a:t>
            </a:r>
            <a:r>
              <a:rPr lang="en-US"/>
              <a:t>damage (FAO, 2012)</a:t>
            </a:r>
          </a:p>
          <a:p>
            <a:pPr marL="457200" indent="-457200">
              <a:lnSpc>
                <a:spcPct val="120000"/>
              </a:lnSpc>
              <a:spcBef>
                <a:spcPts val="0"/>
              </a:spcBef>
              <a:buClrTx/>
              <a:buFont typeface="+mj-lt"/>
              <a:buAutoNum type="arabicPeriod"/>
            </a:pPr>
            <a:r>
              <a:rPr lang="en-US"/>
              <a:t>Calibration</a:t>
            </a:r>
            <a:r>
              <a:rPr lang="en-US" b="1"/>
              <a:t>: </a:t>
            </a:r>
            <a:r>
              <a:rPr lang="en-US"/>
              <a:t>Crop yield (district) from Yearbook of Agricultural Statistics-2011 – 2018 (include damage from flood events)</a:t>
            </a:r>
          </a:p>
          <a:p>
            <a:pPr marL="0" indent="0">
              <a:lnSpc>
                <a:spcPct val="120000"/>
              </a:lnSpc>
              <a:spcBef>
                <a:spcPts val="0"/>
              </a:spcBef>
              <a:buNone/>
            </a:pPr>
            <a:endParaRPr lang="en-GB"/>
          </a:p>
          <a:p>
            <a:pPr marL="0" indent="0">
              <a:lnSpc>
                <a:spcPct val="120000"/>
              </a:lnSpc>
              <a:spcBef>
                <a:spcPts val="0"/>
              </a:spcBef>
              <a:buNone/>
            </a:pPr>
            <a:endParaRPr lang="en-US"/>
          </a:p>
        </p:txBody>
      </p:sp>
      <p:graphicFrame>
        <p:nvGraphicFramePr>
          <p:cNvPr id="6" name="Diagram 5">
            <a:extLst>
              <a:ext uri="{FF2B5EF4-FFF2-40B4-BE49-F238E27FC236}">
                <a16:creationId xmlns:a16="http://schemas.microsoft.com/office/drawing/2014/main" id="{DB2747A7-25A6-4BD4-9C73-42F207772EC2}"/>
              </a:ext>
            </a:extLst>
          </p:cNvPr>
          <p:cNvGraphicFramePr/>
          <p:nvPr/>
        </p:nvGraphicFramePr>
        <p:xfrm>
          <a:off x="8093943" y="122258"/>
          <a:ext cx="4218432" cy="582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608DC9BD-8967-4556-8833-0C8FAEE1B82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1BC0A5D-C5FD-B544-A239-4EE7D8B1AD13}" type="slidenum">
              <a:rPr lang="x-none" smtClean="0"/>
              <a:pPr algn="l"/>
              <a:t>15</a:t>
            </a:fld>
            <a:endParaRPr lang="x-none"/>
          </a:p>
        </p:txBody>
      </p:sp>
      <p:sp>
        <p:nvSpPr>
          <p:cNvPr id="14" name="TextBox 1">
            <a:extLst>
              <a:ext uri="{FF2B5EF4-FFF2-40B4-BE49-F238E27FC236}">
                <a16:creationId xmlns:a16="http://schemas.microsoft.com/office/drawing/2014/main" id="{ED033AA4-7CA8-4553-A3CC-81A18A8574E4}"/>
              </a:ext>
            </a:extLst>
          </p:cNvPr>
          <p:cNvSpPr txBox="1"/>
          <p:nvPr/>
        </p:nvSpPr>
        <p:spPr>
          <a:xfrm>
            <a:off x="592666" y="6383867"/>
            <a:ext cx="43434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ea typeface="+mn-lt"/>
                <a:cs typeface="+mn-lt"/>
                <a:hlinkClick r:id="rId8"/>
              </a:rPr>
              <a:t>Documentation available: http://jcpbd.nl/bdpMetaModelDocs.php</a:t>
            </a:r>
            <a:endParaRPr lang="en-US" sz="1000"/>
          </a:p>
        </p:txBody>
      </p:sp>
    </p:spTree>
    <p:extLst>
      <p:ext uri="{BB962C8B-B14F-4D97-AF65-F5344CB8AC3E}">
        <p14:creationId xmlns:p14="http://schemas.microsoft.com/office/powerpoint/2010/main" val="1305562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9B06-75F7-4A71-B3A1-CA5EE0EDC9E1}"/>
              </a:ext>
            </a:extLst>
          </p:cNvPr>
          <p:cNvSpPr>
            <a:spLocks noGrp="1"/>
          </p:cNvSpPr>
          <p:nvPr>
            <p:ph type="title"/>
          </p:nvPr>
        </p:nvSpPr>
        <p:spPr/>
        <p:txBody>
          <a:bodyPr/>
          <a:lstStyle/>
          <a:p>
            <a:r>
              <a:rPr lang="en-GB"/>
              <a:t>Agricultural production </a:t>
            </a:r>
            <a:endParaRPr lang="nl-NL"/>
          </a:p>
        </p:txBody>
      </p:sp>
      <p:sp>
        <p:nvSpPr>
          <p:cNvPr id="3" name="Content Placeholder 2">
            <a:extLst>
              <a:ext uri="{FF2B5EF4-FFF2-40B4-BE49-F238E27FC236}">
                <a16:creationId xmlns:a16="http://schemas.microsoft.com/office/drawing/2014/main" id="{9590BA5F-0F36-403A-BB3C-5BE7814094E4}"/>
              </a:ext>
            </a:extLst>
          </p:cNvPr>
          <p:cNvSpPr>
            <a:spLocks noGrp="1"/>
          </p:cNvSpPr>
          <p:nvPr>
            <p:ph idx="1"/>
          </p:nvPr>
        </p:nvSpPr>
        <p:spPr>
          <a:xfrm>
            <a:off x="340783" y="1680105"/>
            <a:ext cx="9176173" cy="4806485"/>
          </a:xfrm>
        </p:spPr>
        <p:txBody>
          <a:bodyPr vert="horz" lIns="91440" tIns="45720" rIns="91440" bIns="45720" rtlCol="0" anchor="t">
            <a:normAutofit lnSpcReduction="10000"/>
          </a:bodyPr>
          <a:lstStyle/>
          <a:p>
            <a:pPr marL="0" indent="0">
              <a:lnSpc>
                <a:spcPct val="120000"/>
              </a:lnSpc>
              <a:spcBef>
                <a:spcPts val="0"/>
              </a:spcBef>
              <a:buNone/>
            </a:pPr>
            <a:r>
              <a:rPr lang="en-US" b="1"/>
              <a:t>Data</a:t>
            </a:r>
          </a:p>
          <a:p>
            <a:pPr marL="0" indent="0">
              <a:lnSpc>
                <a:spcPct val="120000"/>
              </a:lnSpc>
              <a:spcBef>
                <a:spcPts val="0"/>
              </a:spcBef>
              <a:buNone/>
            </a:pPr>
            <a:r>
              <a:rPr lang="en-US" b="1"/>
              <a:t>Agricultural yearbook:</a:t>
            </a:r>
          </a:p>
          <a:p>
            <a:pPr marL="342900" indent="-342900">
              <a:lnSpc>
                <a:spcPct val="120000"/>
              </a:lnSpc>
              <a:spcBef>
                <a:spcPts val="0"/>
              </a:spcBef>
            </a:pPr>
            <a:r>
              <a:rPr lang="en-US"/>
              <a:t>Chapter 3. Potential yield (63 districts, 7 years, 10 crops) ~4000 data inputs</a:t>
            </a:r>
          </a:p>
          <a:p>
            <a:pPr marL="342900" indent="-342900">
              <a:lnSpc>
                <a:spcPct val="120000"/>
              </a:lnSpc>
              <a:spcBef>
                <a:spcPts val="0"/>
              </a:spcBef>
            </a:pPr>
            <a:r>
              <a:rPr lang="en-US"/>
              <a:t>Chapter 4. Crop damage due</a:t>
            </a:r>
            <a:r>
              <a:rPr lang="en-US">
                <a:ea typeface="+mn-lt"/>
                <a:cs typeface="+mn-lt"/>
              </a:rPr>
              <a:t> to events ~300 data inputs</a:t>
            </a:r>
          </a:p>
          <a:p>
            <a:pPr marL="0" indent="0">
              <a:lnSpc>
                <a:spcPct val="120000"/>
              </a:lnSpc>
              <a:spcBef>
                <a:spcPts val="0"/>
              </a:spcBef>
              <a:buNone/>
            </a:pPr>
            <a:endParaRPr lang="en-US" b="1"/>
          </a:p>
          <a:p>
            <a:pPr marL="0" indent="0">
              <a:lnSpc>
                <a:spcPct val="120000"/>
              </a:lnSpc>
              <a:spcBef>
                <a:spcPts val="0"/>
              </a:spcBef>
              <a:buNone/>
            </a:pPr>
            <a:r>
              <a:rPr lang="en-US" b="1"/>
              <a:t>Drought damage</a:t>
            </a:r>
          </a:p>
          <a:p>
            <a:pPr marL="0" indent="0">
              <a:lnSpc>
                <a:spcPct val="120000"/>
              </a:lnSpc>
              <a:spcBef>
                <a:spcPts val="0"/>
              </a:spcBef>
              <a:buNone/>
            </a:pPr>
            <a:r>
              <a:rPr lang="en-US"/>
              <a:t>Coefficient </a:t>
            </a:r>
            <a:r>
              <a:rPr lang="en-US" err="1"/>
              <a:t>Kd</a:t>
            </a:r>
            <a:r>
              <a:rPr lang="en-US"/>
              <a:t> = Total deficit / Total demand</a:t>
            </a:r>
          </a:p>
          <a:p>
            <a:pPr marL="0" indent="0">
              <a:lnSpc>
                <a:spcPct val="120000"/>
              </a:lnSpc>
              <a:spcBef>
                <a:spcPts val="0"/>
              </a:spcBef>
              <a:buNone/>
            </a:pPr>
            <a:endParaRPr lang="en-US" b="1"/>
          </a:p>
          <a:p>
            <a:pPr marL="0" indent="0">
              <a:lnSpc>
                <a:spcPct val="120000"/>
              </a:lnSpc>
              <a:spcBef>
                <a:spcPts val="0"/>
              </a:spcBef>
              <a:buNone/>
            </a:pPr>
            <a:r>
              <a:rPr lang="en-US" b="1"/>
              <a:t>Flood damage</a:t>
            </a:r>
          </a:p>
          <a:p>
            <a:pPr marL="0" indent="0">
              <a:lnSpc>
                <a:spcPct val="120000"/>
              </a:lnSpc>
              <a:spcBef>
                <a:spcPts val="0"/>
              </a:spcBef>
              <a:buNone/>
            </a:pPr>
            <a:r>
              <a:rPr lang="en-US">
                <a:ea typeface="+mn-lt"/>
                <a:cs typeface="+mn-lt"/>
              </a:rPr>
              <a:t>Coefficient </a:t>
            </a:r>
            <a:r>
              <a:rPr lang="en-US" err="1"/>
              <a:t>Kf</a:t>
            </a:r>
            <a:r>
              <a:rPr lang="en-US"/>
              <a:t>, damage function. This depends</a:t>
            </a:r>
          </a:p>
          <a:p>
            <a:pPr marL="0" indent="0">
              <a:lnSpc>
                <a:spcPct val="120000"/>
              </a:lnSpc>
              <a:spcBef>
                <a:spcPts val="0"/>
              </a:spcBef>
              <a:buNone/>
            </a:pPr>
            <a:r>
              <a:rPr lang="en-US"/>
              <a:t>on days of submerged and % submerged</a:t>
            </a:r>
          </a:p>
          <a:p>
            <a:pPr marL="0" indent="0">
              <a:lnSpc>
                <a:spcPct val="120000"/>
              </a:lnSpc>
              <a:spcBef>
                <a:spcPts val="0"/>
              </a:spcBef>
              <a:buNone/>
            </a:pPr>
            <a:r>
              <a:rPr lang="en-US">
                <a:ea typeface="+mn-lt"/>
                <a:cs typeface="+mn-lt"/>
              </a:rPr>
              <a:t>Rice plants height ~1.2 m </a:t>
            </a:r>
          </a:p>
          <a:p>
            <a:pPr marL="0" indent="0">
              <a:lnSpc>
                <a:spcPct val="120000"/>
              </a:lnSpc>
              <a:spcBef>
                <a:spcPts val="0"/>
              </a:spcBef>
              <a:buNone/>
            </a:pPr>
            <a:r>
              <a:rPr lang="en-US">
                <a:ea typeface="+mn-lt"/>
                <a:cs typeface="+mn-lt"/>
              </a:rPr>
              <a:t>(developed from: Hussain, 1995)</a:t>
            </a:r>
            <a:endParaRPr lang="en-US"/>
          </a:p>
          <a:p>
            <a:pPr marL="0" indent="0">
              <a:lnSpc>
                <a:spcPct val="120000"/>
              </a:lnSpc>
              <a:spcBef>
                <a:spcPts val="0"/>
              </a:spcBef>
              <a:buNone/>
            </a:pPr>
            <a:endParaRPr lang="en-US" b="1">
              <a:ea typeface="+mn-lt"/>
              <a:cs typeface="+mn-lt"/>
            </a:endParaRPr>
          </a:p>
          <a:p>
            <a:pPr marL="0" indent="0">
              <a:lnSpc>
                <a:spcPct val="120000"/>
              </a:lnSpc>
              <a:spcBef>
                <a:spcPts val="0"/>
              </a:spcBef>
              <a:buNone/>
            </a:pPr>
            <a:endParaRPr lang="en-GB"/>
          </a:p>
        </p:txBody>
      </p:sp>
      <p:sp>
        <p:nvSpPr>
          <p:cNvPr id="5" name="Slide Number Placeholder 3">
            <a:extLst>
              <a:ext uri="{FF2B5EF4-FFF2-40B4-BE49-F238E27FC236}">
                <a16:creationId xmlns:a16="http://schemas.microsoft.com/office/drawing/2014/main" id="{608DC9BD-8967-4556-8833-0C8FAEE1B82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1BC0A5D-C5FD-B544-A239-4EE7D8B1AD13}" type="slidenum">
              <a:rPr lang="x-none" smtClean="0"/>
              <a:pPr algn="l"/>
              <a:t>16</a:t>
            </a:fld>
            <a:endParaRPr lang="x-none"/>
          </a:p>
        </p:txBody>
      </p:sp>
      <p:pic>
        <p:nvPicPr>
          <p:cNvPr id="4" name="Picture 5" descr="A close up of a map&#10;&#10;Description automatically generated">
            <a:extLst>
              <a:ext uri="{FF2B5EF4-FFF2-40B4-BE49-F238E27FC236}">
                <a16:creationId xmlns:a16="http://schemas.microsoft.com/office/drawing/2014/main" id="{81D2B1F4-3024-4D6B-BE45-88B5D70AC351}"/>
              </a:ext>
            </a:extLst>
          </p:cNvPr>
          <p:cNvPicPr>
            <a:picLocks noChangeAspect="1"/>
          </p:cNvPicPr>
          <p:nvPr/>
        </p:nvPicPr>
        <p:blipFill rotWithShape="1">
          <a:blip r:embed="rId3"/>
          <a:srcRect l="4006"/>
          <a:stretch/>
        </p:blipFill>
        <p:spPr>
          <a:xfrm>
            <a:off x="5725161" y="3198856"/>
            <a:ext cx="6333340" cy="3410923"/>
          </a:xfrm>
          <a:prstGeom prst="rect">
            <a:avLst/>
          </a:prstGeom>
        </p:spPr>
      </p:pic>
      <p:sp>
        <p:nvSpPr>
          <p:cNvPr id="6" name="TextBox 5">
            <a:extLst>
              <a:ext uri="{FF2B5EF4-FFF2-40B4-BE49-F238E27FC236}">
                <a16:creationId xmlns:a16="http://schemas.microsoft.com/office/drawing/2014/main" id="{1BA3FD68-437B-4DFE-A5FD-C15C7609B902}"/>
              </a:ext>
            </a:extLst>
          </p:cNvPr>
          <p:cNvSpPr txBox="1"/>
          <p:nvPr/>
        </p:nvSpPr>
        <p:spPr>
          <a:xfrm>
            <a:off x="5791200" y="3322320"/>
            <a:ext cx="123991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Ky</a:t>
            </a:r>
          </a:p>
          <a:p>
            <a:r>
              <a:rPr lang="en-US" sz="1000"/>
              <a:t>Flood damage</a:t>
            </a:r>
          </a:p>
        </p:txBody>
      </p:sp>
    </p:spTree>
    <p:extLst>
      <p:ext uri="{BB962C8B-B14F-4D97-AF65-F5344CB8AC3E}">
        <p14:creationId xmlns:p14="http://schemas.microsoft.com/office/powerpoint/2010/main" val="753933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9B06-75F7-4A71-B3A1-CA5EE0EDC9E1}"/>
              </a:ext>
            </a:extLst>
          </p:cNvPr>
          <p:cNvSpPr>
            <a:spLocks noGrp="1"/>
          </p:cNvSpPr>
          <p:nvPr>
            <p:ph type="title"/>
          </p:nvPr>
        </p:nvSpPr>
        <p:spPr>
          <a:xfrm>
            <a:off x="838200" y="365125"/>
            <a:ext cx="10515600" cy="1325563"/>
          </a:xfrm>
        </p:spPr>
        <p:txBody>
          <a:bodyPr/>
          <a:lstStyle/>
          <a:p>
            <a:r>
              <a:rPr lang="en-GB"/>
              <a:t>Food Security: our approach </a:t>
            </a:r>
            <a:endParaRPr lang="nl-NL"/>
          </a:p>
        </p:txBody>
      </p:sp>
      <p:sp>
        <p:nvSpPr>
          <p:cNvPr id="3" name="Content Placeholder 2">
            <a:extLst>
              <a:ext uri="{FF2B5EF4-FFF2-40B4-BE49-F238E27FC236}">
                <a16:creationId xmlns:a16="http://schemas.microsoft.com/office/drawing/2014/main" id="{9590BA5F-0F36-403A-BB3C-5BE7814094E4}"/>
              </a:ext>
            </a:extLst>
          </p:cNvPr>
          <p:cNvSpPr>
            <a:spLocks noGrp="1"/>
          </p:cNvSpPr>
          <p:nvPr>
            <p:ph idx="1"/>
          </p:nvPr>
        </p:nvSpPr>
        <p:spPr>
          <a:xfrm>
            <a:off x="321495" y="1532031"/>
            <a:ext cx="6314016" cy="5036424"/>
          </a:xfrm>
        </p:spPr>
        <p:txBody>
          <a:bodyPr vert="horz" lIns="91440" tIns="45720" rIns="91440" bIns="45720" rtlCol="0" anchor="t">
            <a:noAutofit/>
          </a:bodyPr>
          <a:lstStyle/>
          <a:p>
            <a:pPr marL="0" indent="0">
              <a:lnSpc>
                <a:spcPct val="100000"/>
              </a:lnSpc>
              <a:spcBef>
                <a:spcPts val="0"/>
              </a:spcBef>
              <a:buNone/>
            </a:pPr>
            <a:r>
              <a:rPr lang="en-US" sz="1800" b="1"/>
              <a:t>Goal</a:t>
            </a:r>
            <a:endParaRPr lang="en-US"/>
          </a:p>
          <a:p>
            <a:pPr marL="0" indent="0">
              <a:lnSpc>
                <a:spcPct val="100000"/>
              </a:lnSpc>
              <a:spcBef>
                <a:spcPts val="0"/>
              </a:spcBef>
              <a:buNone/>
            </a:pPr>
            <a:r>
              <a:rPr lang="en-US" sz="1800">
                <a:solidFill>
                  <a:srgbClr val="C00000"/>
                </a:solidFill>
              </a:rPr>
              <a:t>Average Dietary Energy Supply Adequacy </a:t>
            </a:r>
            <a:r>
              <a:rPr lang="en-US" sz="1800"/>
              <a:t>(ADESA) for the lowest income ( lowest 20% income quantile)</a:t>
            </a:r>
          </a:p>
          <a:p>
            <a:pPr marL="0" indent="0">
              <a:lnSpc>
                <a:spcPct val="100000"/>
              </a:lnSpc>
              <a:spcBef>
                <a:spcPts val="0"/>
              </a:spcBef>
              <a:buNone/>
            </a:pPr>
            <a:endParaRPr lang="en-US" sz="1800" b="1"/>
          </a:p>
          <a:p>
            <a:pPr marL="0" indent="0">
              <a:lnSpc>
                <a:spcPct val="100000"/>
              </a:lnSpc>
              <a:spcBef>
                <a:spcPts val="0"/>
              </a:spcBef>
              <a:buNone/>
            </a:pPr>
            <a:r>
              <a:rPr lang="en-US" sz="1800" b="1"/>
              <a:t>Pillars of food security</a:t>
            </a:r>
            <a:endParaRPr lang="en-US"/>
          </a:p>
          <a:p>
            <a:pPr marL="0" indent="0">
              <a:lnSpc>
                <a:spcPct val="100000"/>
              </a:lnSpc>
              <a:spcBef>
                <a:spcPts val="0"/>
              </a:spcBef>
              <a:buClrTx/>
              <a:buNone/>
            </a:pPr>
            <a:endParaRPr lang="en-US" sz="1800" b="1">
              <a:solidFill>
                <a:srgbClr val="000000"/>
              </a:solidFill>
            </a:endParaRPr>
          </a:p>
          <a:p>
            <a:pPr marL="285750" indent="-285750">
              <a:lnSpc>
                <a:spcPct val="100000"/>
              </a:lnSpc>
              <a:spcBef>
                <a:spcPts val="0"/>
              </a:spcBef>
              <a:buClrTx/>
            </a:pPr>
            <a:r>
              <a:rPr lang="en-US" sz="1800" i="1">
                <a:solidFill>
                  <a:srgbClr val="C00000"/>
                </a:solidFill>
              </a:rPr>
              <a:t>Availability </a:t>
            </a:r>
            <a:r>
              <a:rPr lang="en-US" sz="1800">
                <a:ea typeface="+mn-lt"/>
                <a:cs typeface="+mn-lt"/>
              </a:rPr>
              <a:t> Total supply  (import &amp; production</a:t>
            </a:r>
            <a:r>
              <a:rPr lang="en-US" sz="1800" b="1">
                <a:ea typeface="+mn-lt"/>
                <a:cs typeface="+mn-lt"/>
              </a:rPr>
              <a:t>, </a:t>
            </a:r>
            <a:r>
              <a:rPr lang="en-US" sz="1800">
                <a:ea typeface="+mn-lt"/>
                <a:cs typeface="+mn-lt"/>
              </a:rPr>
              <a:t>rice and wheat from modules, others (meat, milk, and others from data) translated to calorie intake per capita per day</a:t>
            </a:r>
            <a:endParaRPr lang="en-US" sz="1600">
              <a:solidFill>
                <a:srgbClr val="000000"/>
              </a:solidFill>
            </a:endParaRPr>
          </a:p>
          <a:p>
            <a:pPr marL="285750" indent="-285750">
              <a:lnSpc>
                <a:spcPct val="100000"/>
              </a:lnSpc>
              <a:spcBef>
                <a:spcPts val="0"/>
              </a:spcBef>
              <a:buClrTx/>
            </a:pPr>
            <a:r>
              <a:rPr lang="en-US" sz="1800" i="1">
                <a:solidFill>
                  <a:srgbClr val="C00000"/>
                </a:solidFill>
              </a:rPr>
              <a:t>Accessibility </a:t>
            </a:r>
            <a:r>
              <a:rPr lang="en-US" sz="1800"/>
              <a:t>Income </a:t>
            </a:r>
            <a:endParaRPr lang="en-US" sz="1600">
              <a:solidFill>
                <a:srgbClr val="000000"/>
              </a:solidFill>
            </a:endParaRPr>
          </a:p>
          <a:p>
            <a:pPr marL="285750" indent="-285750">
              <a:lnSpc>
                <a:spcPct val="100000"/>
              </a:lnSpc>
              <a:spcBef>
                <a:spcPts val="0"/>
              </a:spcBef>
              <a:buClrTx/>
            </a:pPr>
            <a:r>
              <a:rPr lang="en-US" sz="1600" i="1">
                <a:solidFill>
                  <a:srgbClr val="C00000"/>
                </a:solidFill>
              </a:rPr>
              <a:t>Stability </a:t>
            </a:r>
            <a:r>
              <a:rPr lang="en-US" sz="1600"/>
              <a:t>Reduced wheat and rice production due to disasters</a:t>
            </a:r>
            <a:endParaRPr lang="en-US" sz="1600">
              <a:solidFill>
                <a:srgbClr val="000000"/>
              </a:solidFill>
            </a:endParaRPr>
          </a:p>
          <a:p>
            <a:pPr marL="0" indent="0">
              <a:lnSpc>
                <a:spcPct val="100000"/>
              </a:lnSpc>
              <a:spcBef>
                <a:spcPts val="0"/>
              </a:spcBef>
              <a:buClrTx/>
              <a:buNone/>
            </a:pPr>
            <a:endParaRPr lang="en-US" sz="1800" i="1">
              <a:solidFill>
                <a:srgbClr val="C00000"/>
              </a:solidFill>
            </a:endParaRPr>
          </a:p>
          <a:p>
            <a:pPr marL="0" indent="0">
              <a:lnSpc>
                <a:spcPct val="100000"/>
              </a:lnSpc>
              <a:spcBef>
                <a:spcPts val="0"/>
              </a:spcBef>
              <a:buClrTx/>
              <a:buNone/>
            </a:pPr>
            <a:r>
              <a:rPr lang="en-US" sz="1800" i="1">
                <a:solidFill>
                  <a:srgbClr val="C00000"/>
                </a:solidFill>
              </a:rPr>
              <a:t>ADESA</a:t>
            </a:r>
            <a:r>
              <a:rPr lang="en-US" sz="1800"/>
              <a:t>: expected calorie intake for lowest income quantile combining all the above pillars</a:t>
            </a:r>
            <a:endParaRPr lang="en-US"/>
          </a:p>
          <a:p>
            <a:pPr marL="0" indent="0">
              <a:lnSpc>
                <a:spcPct val="100000"/>
              </a:lnSpc>
              <a:spcBef>
                <a:spcPts val="0"/>
              </a:spcBef>
              <a:buClrTx/>
              <a:buNone/>
            </a:pPr>
            <a:endParaRPr lang="en-US" sz="1800" b="1"/>
          </a:p>
          <a:p>
            <a:pPr marL="0" indent="0">
              <a:lnSpc>
                <a:spcPct val="100000"/>
              </a:lnSpc>
              <a:spcBef>
                <a:spcPts val="0"/>
              </a:spcBef>
              <a:buClrTx/>
              <a:buNone/>
            </a:pPr>
            <a:r>
              <a:rPr lang="en-US" sz="1800" b="1"/>
              <a:t>Developments</a:t>
            </a:r>
            <a:endParaRPr lang="en-US" sz="500"/>
          </a:p>
          <a:p>
            <a:pPr>
              <a:lnSpc>
                <a:spcPct val="100000"/>
              </a:lnSpc>
              <a:spcBef>
                <a:spcPts val="0"/>
              </a:spcBef>
              <a:buClrTx/>
            </a:pPr>
            <a:r>
              <a:rPr lang="en-US" sz="1800"/>
              <a:t>Income &amp; production at district level?</a:t>
            </a:r>
          </a:p>
          <a:p>
            <a:pPr>
              <a:lnSpc>
                <a:spcPct val="100000"/>
              </a:lnSpc>
              <a:spcBef>
                <a:spcPts val="0"/>
              </a:spcBef>
              <a:buClrTx/>
            </a:pPr>
            <a:r>
              <a:rPr lang="en-US" sz="1800"/>
              <a:t>Scenario projections: population, income, food import, other agricultural productions?</a:t>
            </a:r>
          </a:p>
          <a:p>
            <a:pPr marL="0" indent="0">
              <a:lnSpc>
                <a:spcPct val="100000"/>
              </a:lnSpc>
              <a:spcBef>
                <a:spcPts val="0"/>
              </a:spcBef>
              <a:buNone/>
            </a:pPr>
            <a:endParaRPr lang="en-GB" sz="1800"/>
          </a:p>
        </p:txBody>
      </p:sp>
      <p:graphicFrame>
        <p:nvGraphicFramePr>
          <p:cNvPr id="5" name="Diagram 4">
            <a:extLst>
              <a:ext uri="{FF2B5EF4-FFF2-40B4-BE49-F238E27FC236}">
                <a16:creationId xmlns:a16="http://schemas.microsoft.com/office/drawing/2014/main" id="{18D6A02A-8761-477B-AFE9-B3BE88971202}"/>
              </a:ext>
            </a:extLst>
          </p:cNvPr>
          <p:cNvGraphicFramePr/>
          <p:nvPr/>
        </p:nvGraphicFramePr>
        <p:xfrm>
          <a:off x="6634596" y="-1"/>
          <a:ext cx="5486399" cy="5961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1B447855-276D-4CAB-B711-E4EB434B41E2}"/>
              </a:ext>
            </a:extLst>
          </p:cNvPr>
          <p:cNvSpPr/>
          <p:nvPr/>
        </p:nvSpPr>
        <p:spPr>
          <a:xfrm>
            <a:off x="6669233" y="4744678"/>
            <a:ext cx="1645920" cy="816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Calorie intake </a:t>
            </a:r>
          </a:p>
          <a:p>
            <a:pPr algn="ctr"/>
            <a:r>
              <a:rPr lang="en-US"/>
              <a:t>(Population, calories)</a:t>
            </a:r>
            <a:endParaRPr lang="nl-NL"/>
          </a:p>
        </p:txBody>
      </p:sp>
      <p:sp>
        <p:nvSpPr>
          <p:cNvPr id="7" name="Rectangle 6">
            <a:extLst>
              <a:ext uri="{FF2B5EF4-FFF2-40B4-BE49-F238E27FC236}">
                <a16:creationId xmlns:a16="http://schemas.microsoft.com/office/drawing/2014/main" id="{500D2488-1B78-4736-B2E8-54550C6C58DB}"/>
              </a:ext>
            </a:extLst>
          </p:cNvPr>
          <p:cNvSpPr/>
          <p:nvPr/>
        </p:nvSpPr>
        <p:spPr>
          <a:xfrm>
            <a:off x="6559504" y="3620686"/>
            <a:ext cx="1865376" cy="2103795"/>
          </a:xfrm>
          <a:prstGeom prst="rect">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lide Number Placeholder 3">
            <a:extLst>
              <a:ext uri="{FF2B5EF4-FFF2-40B4-BE49-F238E27FC236}">
                <a16:creationId xmlns:a16="http://schemas.microsoft.com/office/drawing/2014/main" id="{C7F527EC-73AA-4AEB-ADE0-DBEC69F815B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1BC0A5D-C5FD-B544-A239-4EE7D8B1AD13}" type="slidenum">
              <a:rPr lang="x-none" smtClean="0"/>
              <a:pPr algn="l"/>
              <a:t>17</a:t>
            </a:fld>
            <a:endParaRPr lang="x-none"/>
          </a:p>
        </p:txBody>
      </p:sp>
      <p:sp>
        <p:nvSpPr>
          <p:cNvPr id="19" name="TextBox 18">
            <a:extLst>
              <a:ext uri="{FF2B5EF4-FFF2-40B4-BE49-F238E27FC236}">
                <a16:creationId xmlns:a16="http://schemas.microsoft.com/office/drawing/2014/main" id="{DC39D142-8513-43DD-841C-57014AC1387E}"/>
              </a:ext>
            </a:extLst>
          </p:cNvPr>
          <p:cNvSpPr txBox="1"/>
          <p:nvPr/>
        </p:nvSpPr>
        <p:spPr>
          <a:xfrm>
            <a:off x="7716019" y="6615739"/>
            <a:ext cx="43434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ea typeface="+mn-lt"/>
                <a:cs typeface="+mn-lt"/>
                <a:hlinkClick r:id="rId7"/>
              </a:rPr>
              <a:t>Documentation available: http://jcpbd.nl/bdpMetaModelDocs.php</a:t>
            </a:r>
            <a:endParaRPr lang="en-US" sz="1000"/>
          </a:p>
        </p:txBody>
      </p:sp>
    </p:spTree>
    <p:extLst>
      <p:ext uri="{BB962C8B-B14F-4D97-AF65-F5344CB8AC3E}">
        <p14:creationId xmlns:p14="http://schemas.microsoft.com/office/powerpoint/2010/main" val="43833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71B1-B062-4C50-93B9-0BB267EAB10E}"/>
              </a:ext>
            </a:extLst>
          </p:cNvPr>
          <p:cNvSpPr>
            <a:spLocks noGrp="1"/>
          </p:cNvSpPr>
          <p:nvPr>
            <p:ph type="title"/>
          </p:nvPr>
        </p:nvSpPr>
        <p:spPr/>
        <p:txBody>
          <a:bodyPr/>
          <a:lstStyle/>
          <a:p>
            <a:r>
              <a:rPr lang="en-US"/>
              <a:t>Results: </a:t>
            </a:r>
            <a:r>
              <a:rPr lang="en-GB"/>
              <a:t>Food security </a:t>
            </a:r>
            <a:br>
              <a:rPr lang="en-GB"/>
            </a:br>
            <a:endParaRPr lang="nl-NL"/>
          </a:p>
        </p:txBody>
      </p:sp>
      <p:sp>
        <p:nvSpPr>
          <p:cNvPr id="4" name="Slide Number Placeholder 3">
            <a:extLst>
              <a:ext uri="{FF2B5EF4-FFF2-40B4-BE49-F238E27FC236}">
                <a16:creationId xmlns:a16="http://schemas.microsoft.com/office/drawing/2014/main" id="{D9D939E1-4C95-4924-A9E4-43C2527B1CD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1BC0A5D-C5FD-B544-A239-4EE7D8B1AD13}" type="slidenum">
              <a:rPr lang="x-none" smtClean="0"/>
              <a:pPr algn="l"/>
              <a:t>18</a:t>
            </a:fld>
            <a:endParaRPr lang="x-none"/>
          </a:p>
        </p:txBody>
      </p:sp>
      <p:pic>
        <p:nvPicPr>
          <p:cNvPr id="5" name="Picture 5" descr="A picture containing text, map&#10;&#10;Description automatically generated">
            <a:extLst>
              <a:ext uri="{FF2B5EF4-FFF2-40B4-BE49-F238E27FC236}">
                <a16:creationId xmlns:a16="http://schemas.microsoft.com/office/drawing/2014/main" id="{EAECDC30-4FC8-48D6-9E20-11E3C5299F7C}"/>
              </a:ext>
            </a:extLst>
          </p:cNvPr>
          <p:cNvPicPr>
            <a:picLocks noChangeAspect="1"/>
          </p:cNvPicPr>
          <p:nvPr/>
        </p:nvPicPr>
        <p:blipFill>
          <a:blip r:embed="rId3"/>
          <a:stretch>
            <a:fillRect/>
          </a:stretch>
        </p:blipFill>
        <p:spPr>
          <a:xfrm>
            <a:off x="5173133" y="386224"/>
            <a:ext cx="5588000" cy="5569085"/>
          </a:xfrm>
          <a:prstGeom prst="rect">
            <a:avLst/>
          </a:prstGeom>
        </p:spPr>
      </p:pic>
      <p:sp>
        <p:nvSpPr>
          <p:cNvPr id="8" name="TextBox 7">
            <a:extLst>
              <a:ext uri="{FF2B5EF4-FFF2-40B4-BE49-F238E27FC236}">
                <a16:creationId xmlns:a16="http://schemas.microsoft.com/office/drawing/2014/main" id="{A596C328-AF89-45C7-A6E7-E80A791F459A}"/>
              </a:ext>
            </a:extLst>
          </p:cNvPr>
          <p:cNvSpPr txBox="1"/>
          <p:nvPr/>
        </p:nvSpPr>
        <p:spPr>
          <a:xfrm>
            <a:off x="10214200" y="5101939"/>
            <a:ext cx="1678132" cy="369332"/>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Chattogram</a:t>
            </a:r>
          </a:p>
        </p:txBody>
      </p:sp>
      <p:sp>
        <p:nvSpPr>
          <p:cNvPr id="13" name="Content Placeholder 2">
            <a:extLst>
              <a:ext uri="{FF2B5EF4-FFF2-40B4-BE49-F238E27FC236}">
                <a16:creationId xmlns:a16="http://schemas.microsoft.com/office/drawing/2014/main" id="{4C2AF64D-A11C-411B-9773-47E85EC1E9E6}"/>
              </a:ext>
            </a:extLst>
          </p:cNvPr>
          <p:cNvSpPr>
            <a:spLocks noGrp="1"/>
          </p:cNvSpPr>
          <p:nvPr>
            <p:ph idx="1"/>
          </p:nvPr>
        </p:nvSpPr>
        <p:spPr>
          <a:xfrm>
            <a:off x="728472" y="1966524"/>
            <a:ext cx="4444662" cy="4723158"/>
          </a:xfrm>
        </p:spPr>
        <p:txBody>
          <a:bodyPr vert="horz" lIns="91440" tIns="45720" rIns="91440" bIns="45720" rtlCol="0" anchor="t">
            <a:noAutofit/>
          </a:bodyPr>
          <a:lstStyle/>
          <a:p>
            <a:pPr marL="0" indent="0">
              <a:lnSpc>
                <a:spcPct val="100000"/>
              </a:lnSpc>
              <a:spcBef>
                <a:spcPts val="0"/>
              </a:spcBef>
              <a:buNone/>
            </a:pPr>
            <a:r>
              <a:rPr lang="en-US" sz="1800" b="1" dirty="0"/>
              <a:t>Food security composite indicator (ADESA) for the 20% lowest income quantile</a:t>
            </a:r>
            <a:endParaRPr lang="en-US" b="1" dirty="0"/>
          </a:p>
          <a:p>
            <a:pPr marL="0" indent="0">
              <a:lnSpc>
                <a:spcPct val="100000"/>
              </a:lnSpc>
              <a:spcBef>
                <a:spcPts val="0"/>
              </a:spcBef>
              <a:buNone/>
            </a:pPr>
            <a:endParaRPr lang="en-US" sz="1800" b="1" dirty="0"/>
          </a:p>
          <a:p>
            <a:pPr marL="0" indent="0">
              <a:lnSpc>
                <a:spcPct val="100000"/>
              </a:lnSpc>
              <a:spcBef>
                <a:spcPts val="0"/>
              </a:spcBef>
              <a:buNone/>
            </a:pPr>
            <a:r>
              <a:rPr lang="en-US" sz="1800" dirty="0"/>
              <a:t>Red = Lower food security </a:t>
            </a:r>
          </a:p>
          <a:p>
            <a:pPr marL="0" indent="0">
              <a:lnSpc>
                <a:spcPct val="100000"/>
              </a:lnSpc>
              <a:spcBef>
                <a:spcPts val="0"/>
              </a:spcBef>
              <a:buNone/>
            </a:pPr>
            <a:r>
              <a:rPr lang="en-US" sz="1800" dirty="0"/>
              <a:t>Green = Higher food security</a:t>
            </a:r>
          </a:p>
          <a:p>
            <a:pPr marL="0" indent="0">
              <a:lnSpc>
                <a:spcPct val="100000"/>
              </a:lnSpc>
              <a:spcBef>
                <a:spcPts val="0"/>
              </a:spcBef>
              <a:buNone/>
            </a:pPr>
            <a:endParaRPr lang="en-US" sz="1800" dirty="0"/>
          </a:p>
          <a:p>
            <a:pPr marL="0" indent="0">
              <a:lnSpc>
                <a:spcPct val="100000"/>
              </a:lnSpc>
              <a:spcBef>
                <a:spcPts val="0"/>
              </a:spcBef>
              <a:buNone/>
            </a:pPr>
            <a:r>
              <a:rPr lang="en-US" sz="1800" dirty="0"/>
              <a:t>Low food security is an impact of</a:t>
            </a:r>
          </a:p>
          <a:p>
            <a:pPr marL="0" indent="0">
              <a:lnSpc>
                <a:spcPct val="100000"/>
              </a:lnSpc>
              <a:spcBef>
                <a:spcPts val="0"/>
              </a:spcBef>
              <a:buNone/>
            </a:pPr>
            <a:r>
              <a:rPr lang="en-US" sz="1800" dirty="0"/>
              <a:t>low rice production in combination with lower income per capita </a:t>
            </a:r>
            <a:endParaRPr lang="en-US" dirty="0"/>
          </a:p>
          <a:p>
            <a:pPr marL="0" indent="0">
              <a:lnSpc>
                <a:spcPct val="100000"/>
              </a:lnSpc>
              <a:spcBef>
                <a:spcPts val="0"/>
              </a:spcBef>
              <a:buNone/>
            </a:pPr>
            <a:r>
              <a:rPr lang="en-US" sz="1800" dirty="0">
                <a:ea typeface="+mn-lt"/>
                <a:cs typeface="+mn-lt"/>
              </a:rPr>
              <a:t>(e.g. Chattogram)</a:t>
            </a:r>
            <a:endParaRPr lang="en-US" dirty="0"/>
          </a:p>
          <a:p>
            <a:pPr marL="0" indent="0">
              <a:lnSpc>
                <a:spcPct val="100000"/>
              </a:lnSpc>
              <a:spcBef>
                <a:spcPts val="0"/>
              </a:spcBef>
              <a:buNone/>
            </a:pPr>
            <a:endParaRPr lang="en-GB" sz="1800" dirty="0"/>
          </a:p>
        </p:txBody>
      </p:sp>
      <p:pic>
        <p:nvPicPr>
          <p:cNvPr id="16" name="Picture 16" descr="A screenshot of a cell phone&#10;&#10;Description automatically generated">
            <a:extLst>
              <a:ext uri="{FF2B5EF4-FFF2-40B4-BE49-F238E27FC236}">
                <a16:creationId xmlns:a16="http://schemas.microsoft.com/office/drawing/2014/main" id="{612A8EB4-A2CB-48F6-B017-AFC66E31DD1C}"/>
              </a:ext>
            </a:extLst>
          </p:cNvPr>
          <p:cNvPicPr>
            <a:picLocks noChangeAspect="1"/>
          </p:cNvPicPr>
          <p:nvPr/>
        </p:nvPicPr>
        <p:blipFill>
          <a:blip r:embed="rId4"/>
          <a:stretch>
            <a:fillRect/>
          </a:stretch>
        </p:blipFill>
        <p:spPr>
          <a:xfrm>
            <a:off x="8991600" y="72735"/>
            <a:ext cx="2743200" cy="1683327"/>
          </a:xfrm>
          <a:prstGeom prst="rect">
            <a:avLst/>
          </a:prstGeom>
        </p:spPr>
      </p:pic>
      <p:sp>
        <p:nvSpPr>
          <p:cNvPr id="18" name="Rectangle 17">
            <a:extLst>
              <a:ext uri="{FF2B5EF4-FFF2-40B4-BE49-F238E27FC236}">
                <a16:creationId xmlns:a16="http://schemas.microsoft.com/office/drawing/2014/main" id="{44F67AAE-0FD8-47DC-ADE7-9CD960C53133}"/>
              </a:ext>
            </a:extLst>
          </p:cNvPr>
          <p:cNvSpPr/>
          <p:nvPr/>
        </p:nvSpPr>
        <p:spPr>
          <a:xfrm>
            <a:off x="11082865" y="389466"/>
            <a:ext cx="575734" cy="668867"/>
          </a:xfrm>
          <a:prstGeom prst="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CECD7243-7E35-4262-9CBA-6F70494484D0}"/>
              </a:ext>
            </a:extLst>
          </p:cNvPr>
          <p:cNvSpPr/>
          <p:nvPr/>
        </p:nvSpPr>
        <p:spPr>
          <a:xfrm>
            <a:off x="9567331" y="389466"/>
            <a:ext cx="626534" cy="668867"/>
          </a:xfrm>
          <a:prstGeom prst="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Arrow Connector 19">
            <a:extLst>
              <a:ext uri="{FF2B5EF4-FFF2-40B4-BE49-F238E27FC236}">
                <a16:creationId xmlns:a16="http://schemas.microsoft.com/office/drawing/2014/main" id="{5A681852-B097-4408-B8D5-42DCC12D4FEE}"/>
              </a:ext>
            </a:extLst>
          </p:cNvPr>
          <p:cNvCxnSpPr>
            <a:cxnSpLocks/>
          </p:cNvCxnSpPr>
          <p:nvPr/>
        </p:nvCxnSpPr>
        <p:spPr>
          <a:xfrm flipH="1">
            <a:off x="6609541" y="1366545"/>
            <a:ext cx="2680186" cy="30009"/>
          </a:xfrm>
          <a:prstGeom prst="straightConnector1">
            <a:avLst/>
          </a:prstGeom>
          <a:ln w="28575">
            <a:solidFill>
              <a:srgbClr val="001D0B"/>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C2C14AC-C751-4CC0-806D-85AC24388A46}"/>
              </a:ext>
            </a:extLst>
          </p:cNvPr>
          <p:cNvSpPr txBox="1"/>
          <p:nvPr/>
        </p:nvSpPr>
        <p:spPr>
          <a:xfrm>
            <a:off x="10036895" y="5465589"/>
            <a:ext cx="2091267" cy="1200329"/>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Low rice production</a:t>
            </a:r>
          </a:p>
          <a:p>
            <a:pPr algn="ctr"/>
            <a:r>
              <a:rPr lang="en-US"/>
              <a:t>Lower income/capita for the poor</a:t>
            </a:r>
          </a:p>
        </p:txBody>
      </p:sp>
      <p:sp>
        <p:nvSpPr>
          <p:cNvPr id="23" name="TextBox 22">
            <a:extLst>
              <a:ext uri="{FF2B5EF4-FFF2-40B4-BE49-F238E27FC236}">
                <a16:creationId xmlns:a16="http://schemas.microsoft.com/office/drawing/2014/main" id="{7E666801-83FA-4C0C-96B7-A22AE5379967}"/>
              </a:ext>
            </a:extLst>
          </p:cNvPr>
          <p:cNvSpPr txBox="1"/>
          <p:nvPr/>
        </p:nvSpPr>
        <p:spPr>
          <a:xfrm>
            <a:off x="4722282" y="1267883"/>
            <a:ext cx="2091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Top rice</a:t>
            </a:r>
          </a:p>
          <a:p>
            <a:pPr algn="ctr"/>
            <a:r>
              <a:rPr lang="en-US"/>
              <a:t>producer</a:t>
            </a:r>
          </a:p>
        </p:txBody>
      </p:sp>
      <p:cxnSp>
        <p:nvCxnSpPr>
          <p:cNvPr id="29" name="Straight Arrow Connector 28">
            <a:extLst>
              <a:ext uri="{FF2B5EF4-FFF2-40B4-BE49-F238E27FC236}">
                <a16:creationId xmlns:a16="http://schemas.microsoft.com/office/drawing/2014/main" id="{1C5952B1-4E8E-4CF8-929C-1CA4F7945BBA}"/>
              </a:ext>
            </a:extLst>
          </p:cNvPr>
          <p:cNvCxnSpPr>
            <a:cxnSpLocks/>
          </p:cNvCxnSpPr>
          <p:nvPr/>
        </p:nvCxnSpPr>
        <p:spPr>
          <a:xfrm flipH="1">
            <a:off x="10148607" y="1044811"/>
            <a:ext cx="1215452" cy="3221941"/>
          </a:xfrm>
          <a:prstGeom prst="straightConnector1">
            <a:avLst/>
          </a:prstGeom>
          <a:ln w="28575">
            <a:solidFill>
              <a:srgbClr val="001D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9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5FEAA7E-3E3C-4E48-B390-F01EBD2BD5F7}"/>
              </a:ext>
            </a:extLst>
          </p:cNvPr>
          <p:cNvSpPr txBox="1">
            <a:spLocks/>
          </p:cNvSpPr>
          <p:nvPr/>
        </p:nvSpPr>
        <p:spPr>
          <a:xfrm>
            <a:off x="749592" y="754380"/>
            <a:ext cx="5346408" cy="742950"/>
          </a:xfrm>
          <a:prstGeom prst="rect">
            <a:avLst/>
          </a:prstGeom>
        </p:spPr>
        <p:txBody>
          <a:bodyPr anchor="b">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dirty="0"/>
              <a:t>Data used in Metamodel</a:t>
            </a:r>
          </a:p>
        </p:txBody>
      </p:sp>
      <p:sp>
        <p:nvSpPr>
          <p:cNvPr id="24" name="Content Placeholder 2">
            <a:extLst>
              <a:ext uri="{FF2B5EF4-FFF2-40B4-BE49-F238E27FC236}">
                <a16:creationId xmlns:a16="http://schemas.microsoft.com/office/drawing/2014/main" id="{E2F9BFC8-88F9-4F61-9B99-8F80679240FD}"/>
              </a:ext>
            </a:extLst>
          </p:cNvPr>
          <p:cNvSpPr txBox="1">
            <a:spLocks/>
          </p:cNvSpPr>
          <p:nvPr/>
        </p:nvSpPr>
        <p:spPr>
          <a:xfrm>
            <a:off x="838200" y="1693001"/>
            <a:ext cx="6031230" cy="5164999"/>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nl-NL" sz="2200" dirty="0" err="1"/>
              <a:t>Administrative</a:t>
            </a:r>
            <a:r>
              <a:rPr lang="nl-NL" sz="2200" dirty="0"/>
              <a:t> </a:t>
            </a:r>
            <a:r>
              <a:rPr lang="nl-NL" sz="2200" dirty="0" err="1"/>
              <a:t>boundary</a:t>
            </a:r>
            <a:r>
              <a:rPr lang="nl-NL" sz="2200" dirty="0"/>
              <a:t> (BBS, 2011)</a:t>
            </a:r>
          </a:p>
          <a:p>
            <a:pPr algn="just">
              <a:buFont typeface="Wingdings" panose="05000000000000000000" pitchFamily="2" charset="2"/>
              <a:buChar char="§"/>
            </a:pPr>
            <a:r>
              <a:rPr lang="nl-NL" sz="2200" dirty="0" err="1"/>
              <a:t>Landuse</a:t>
            </a:r>
            <a:r>
              <a:rPr lang="nl-NL" sz="2200" dirty="0"/>
              <a:t> (CEGIS, 2010)</a:t>
            </a:r>
          </a:p>
          <a:p>
            <a:pPr algn="just">
              <a:buFont typeface="Wingdings" panose="05000000000000000000" pitchFamily="2" charset="2"/>
              <a:buChar char="§"/>
            </a:pPr>
            <a:r>
              <a:rPr lang="nl-NL" sz="2200" dirty="0"/>
              <a:t>Land types </a:t>
            </a:r>
            <a:r>
              <a:rPr lang="nl-NL" sz="2200" dirty="0" err="1"/>
              <a:t>and</a:t>
            </a:r>
            <a:r>
              <a:rPr lang="nl-NL" sz="2200" dirty="0"/>
              <a:t> </a:t>
            </a:r>
            <a:r>
              <a:rPr lang="nl-NL" sz="2200" dirty="0" err="1"/>
              <a:t>Soil</a:t>
            </a:r>
            <a:r>
              <a:rPr lang="nl-NL" sz="2200" dirty="0"/>
              <a:t> (BARC, 1999)</a:t>
            </a:r>
          </a:p>
          <a:p>
            <a:pPr algn="just">
              <a:buFont typeface="Wingdings" panose="05000000000000000000" pitchFamily="2" charset="2"/>
              <a:buChar char="§"/>
            </a:pPr>
            <a:r>
              <a:rPr lang="en-US" sz="2200" dirty="0"/>
              <a:t>Crop Suitability, BARC</a:t>
            </a:r>
          </a:p>
          <a:p>
            <a:pPr algn="just">
              <a:buFont typeface="Wingdings" panose="05000000000000000000" pitchFamily="2" charset="2"/>
              <a:buChar char="§"/>
            </a:pPr>
            <a:r>
              <a:rPr lang="nl-NL" sz="2200" dirty="0"/>
              <a:t>Meteorological  (BMD, 2018 </a:t>
            </a:r>
            <a:r>
              <a:rPr lang="nl-NL" sz="2200" dirty="0" err="1"/>
              <a:t>and</a:t>
            </a:r>
            <a:r>
              <a:rPr lang="nl-NL" sz="2200" dirty="0"/>
              <a:t> BWDB) </a:t>
            </a:r>
          </a:p>
          <a:p>
            <a:pPr algn="just">
              <a:buFont typeface="Wingdings" panose="05000000000000000000" pitchFamily="2" charset="2"/>
              <a:buChar char="§"/>
            </a:pPr>
            <a:r>
              <a:rPr lang="nl-NL" sz="2200" dirty="0"/>
              <a:t>FCDI-</a:t>
            </a:r>
            <a:r>
              <a:rPr lang="nl-NL" sz="2200" dirty="0" err="1"/>
              <a:t>projects</a:t>
            </a:r>
            <a:r>
              <a:rPr lang="nl-NL" sz="2200" dirty="0"/>
              <a:t> (BWDB, 2018)</a:t>
            </a:r>
          </a:p>
          <a:p>
            <a:pPr algn="just">
              <a:buFont typeface="Wingdings" panose="05000000000000000000" pitchFamily="2" charset="2"/>
              <a:buChar char="§"/>
            </a:pPr>
            <a:r>
              <a:rPr lang="nl-NL" sz="2200" dirty="0"/>
              <a:t>DEM (WARPO, 2017)</a:t>
            </a:r>
          </a:p>
          <a:p>
            <a:pPr algn="just">
              <a:buFont typeface="Wingdings" panose="05000000000000000000" pitchFamily="2" charset="2"/>
              <a:buChar char="§"/>
            </a:pPr>
            <a:r>
              <a:rPr lang="en-US" sz="2200" dirty="0"/>
              <a:t>Exposure data, BBS</a:t>
            </a:r>
          </a:p>
          <a:p>
            <a:pPr algn="just">
              <a:buFont typeface="Wingdings" panose="05000000000000000000" pitchFamily="2" charset="2"/>
              <a:buChar char="§"/>
            </a:pPr>
            <a:r>
              <a:rPr lang="en-US" sz="2200" dirty="0"/>
              <a:t>Infrastructure owners (RHD, LGED, BWDB)</a:t>
            </a:r>
          </a:p>
          <a:p>
            <a:pPr algn="just">
              <a:buFont typeface="Wingdings" panose="05000000000000000000" pitchFamily="2" charset="2"/>
              <a:buChar char="§"/>
            </a:pPr>
            <a:r>
              <a:rPr lang="en-US" sz="2200" dirty="0"/>
              <a:t>Yearbook of Agricultural Statistics-2018,BBS</a:t>
            </a:r>
          </a:p>
          <a:p>
            <a:pPr algn="just">
              <a:buFont typeface="Wingdings" panose="05000000000000000000" pitchFamily="2" charset="2"/>
              <a:buChar char="§"/>
            </a:pPr>
            <a:r>
              <a:rPr lang="en-US" sz="2200" dirty="0"/>
              <a:t>MIKE11</a:t>
            </a:r>
            <a:r>
              <a:rPr lang="en-US" sz="2200" b="0" i="0" u="none" strike="noStrike" kern="1200" baseline="0" dirty="0"/>
              <a:t>Region Model’s Output </a:t>
            </a:r>
            <a:endParaRPr lang="en-US" sz="2200" dirty="0"/>
          </a:p>
          <a:p>
            <a:pPr algn="just">
              <a:buFont typeface="Wingdings" panose="05000000000000000000" pitchFamily="2" charset="2"/>
              <a:buChar char="§"/>
            </a:pPr>
            <a:r>
              <a:rPr lang="en-US" sz="2200" dirty="0"/>
              <a:t>BDP2100 Scenario </a:t>
            </a:r>
          </a:p>
          <a:p>
            <a:pPr>
              <a:buFont typeface="Wingdings" panose="05000000000000000000" pitchFamily="2" charset="2"/>
              <a:buChar char="§"/>
            </a:pPr>
            <a:endParaRPr lang="en-US" sz="2200" dirty="0"/>
          </a:p>
          <a:p>
            <a:pPr>
              <a:buFont typeface="Wingdings" panose="05000000000000000000" pitchFamily="2" charset="2"/>
              <a:buChar char="§"/>
            </a:pPr>
            <a:endParaRPr lang="nl-NL" sz="2200" dirty="0"/>
          </a:p>
          <a:p>
            <a:pPr>
              <a:buFont typeface="Wingdings" panose="05000000000000000000" pitchFamily="2" charset="2"/>
              <a:buChar char="§"/>
            </a:pPr>
            <a:endParaRPr lang="nl-NL" sz="2200" dirty="0"/>
          </a:p>
        </p:txBody>
      </p:sp>
    </p:spTree>
    <p:extLst>
      <p:ext uri="{BB962C8B-B14F-4D97-AF65-F5344CB8AC3E}">
        <p14:creationId xmlns:p14="http://schemas.microsoft.com/office/powerpoint/2010/main" val="267683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743DD-CD8E-4594-AD10-4A6634579998}"/>
              </a:ext>
            </a:extLst>
          </p:cNvPr>
          <p:cNvSpPr>
            <a:spLocks noGrp="1"/>
          </p:cNvSpPr>
          <p:nvPr>
            <p:ph idx="1"/>
          </p:nvPr>
        </p:nvSpPr>
        <p:spPr/>
        <p:txBody>
          <a:bodyPr>
            <a:normAutofit/>
          </a:bodyPr>
          <a:lstStyle/>
          <a:p>
            <a:r>
              <a:rPr lang="nl-NL" sz="2600" dirty="0"/>
              <a:t>Brief of Metamodel engine</a:t>
            </a:r>
          </a:p>
          <a:p>
            <a:r>
              <a:rPr lang="nl-NL" sz="2600" dirty="0" err="1"/>
              <a:t>Formulation</a:t>
            </a:r>
            <a:r>
              <a:rPr lang="nl-NL" sz="2600" dirty="0"/>
              <a:t> of </a:t>
            </a:r>
            <a:r>
              <a:rPr lang="nl-NL" sz="2600" dirty="0" err="1"/>
              <a:t>strategies</a:t>
            </a:r>
            <a:r>
              <a:rPr lang="nl-NL" sz="2600" dirty="0"/>
              <a:t>/ </a:t>
            </a:r>
            <a:r>
              <a:rPr lang="nl-NL" sz="2600" dirty="0" err="1"/>
              <a:t>interventions</a:t>
            </a:r>
            <a:endParaRPr lang="nl-NL" sz="2600" dirty="0"/>
          </a:p>
          <a:p>
            <a:pPr>
              <a:lnSpc>
                <a:spcPct val="100000"/>
              </a:lnSpc>
            </a:pPr>
            <a:r>
              <a:rPr lang="en-US" sz="2600" dirty="0"/>
              <a:t>Workflow to run Metamodel</a:t>
            </a:r>
          </a:p>
          <a:p>
            <a:pPr>
              <a:lnSpc>
                <a:spcPct val="100000"/>
              </a:lnSpc>
            </a:pPr>
            <a:r>
              <a:rPr lang="en-US" sz="2600" dirty="0"/>
              <a:t>Output result analysis</a:t>
            </a:r>
          </a:p>
          <a:p>
            <a:pPr>
              <a:lnSpc>
                <a:spcPct val="100000"/>
              </a:lnSpc>
            </a:pPr>
            <a:r>
              <a:rPr lang="en-US" sz="2600" dirty="0"/>
              <a:t>Group exercise </a:t>
            </a:r>
          </a:p>
          <a:p>
            <a:pPr>
              <a:lnSpc>
                <a:spcPct val="100000"/>
              </a:lnSpc>
            </a:pPr>
            <a:r>
              <a:rPr lang="en-US" sz="2600" dirty="0"/>
              <a:t>Live simulation</a:t>
            </a:r>
            <a:endParaRPr lang="nl-NL" sz="2600" dirty="0"/>
          </a:p>
        </p:txBody>
      </p:sp>
      <p:sp>
        <p:nvSpPr>
          <p:cNvPr id="4" name="TextBox 3">
            <a:extLst>
              <a:ext uri="{FF2B5EF4-FFF2-40B4-BE49-F238E27FC236}">
                <a16:creationId xmlns:a16="http://schemas.microsoft.com/office/drawing/2014/main" id="{552D82E8-834A-4A35-A0DE-390AFD91828C}"/>
              </a:ext>
            </a:extLst>
          </p:cNvPr>
          <p:cNvSpPr txBox="1"/>
          <p:nvPr/>
        </p:nvSpPr>
        <p:spPr>
          <a:xfrm>
            <a:off x="11591544" y="180459"/>
            <a:ext cx="600456" cy="369332"/>
          </a:xfrm>
          <a:prstGeom prst="rect">
            <a:avLst/>
          </a:prstGeom>
          <a:noFill/>
        </p:spPr>
        <p:txBody>
          <a:bodyPr wrap="square" rtlCol="0">
            <a:spAutoFit/>
          </a:bodyPr>
          <a:lstStyle/>
          <a:p>
            <a:fld id="{188CF4F2-DE97-4CF3-9CC6-43818A940911}" type="slidenum">
              <a:rPr lang="nl-NL" smtClean="0"/>
              <a:t>2</a:t>
            </a:fld>
            <a:endParaRPr lang="nl-NL"/>
          </a:p>
        </p:txBody>
      </p:sp>
      <p:sp>
        <p:nvSpPr>
          <p:cNvPr id="7" name="Title 1">
            <a:extLst>
              <a:ext uri="{FF2B5EF4-FFF2-40B4-BE49-F238E27FC236}">
                <a16:creationId xmlns:a16="http://schemas.microsoft.com/office/drawing/2014/main" id="{74481835-ECD3-4793-B77B-CC6BAB4A86EF}"/>
              </a:ext>
            </a:extLst>
          </p:cNvPr>
          <p:cNvSpPr>
            <a:spLocks noGrp="1"/>
          </p:cNvSpPr>
          <p:nvPr>
            <p:ph type="title"/>
          </p:nvPr>
        </p:nvSpPr>
        <p:spPr>
          <a:xfrm>
            <a:off x="838200" y="365125"/>
            <a:ext cx="10515600" cy="1325563"/>
          </a:xfrm>
        </p:spPr>
        <p:txBody>
          <a:bodyPr/>
          <a:lstStyle/>
          <a:p>
            <a:r>
              <a:rPr lang="nl-NL" dirty="0">
                <a:effectLst>
                  <a:outerShdw blurRad="38100" dist="38100" dir="2700000" algn="tl">
                    <a:srgbClr val="000000">
                      <a:alpha val="43137"/>
                    </a:srgbClr>
                  </a:outerShdw>
                </a:effectLst>
              </a:rPr>
              <a:t>Contents</a:t>
            </a:r>
          </a:p>
        </p:txBody>
      </p:sp>
    </p:spTree>
    <p:extLst>
      <p:ext uri="{BB962C8B-B14F-4D97-AF65-F5344CB8AC3E}">
        <p14:creationId xmlns:p14="http://schemas.microsoft.com/office/powerpoint/2010/main" val="2283203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5B312F-65F8-40C1-AD01-467D1681A0DF}"/>
              </a:ext>
            </a:extLst>
          </p:cNvPr>
          <p:cNvPicPr>
            <a:picLocks noChangeAspect="1"/>
          </p:cNvPicPr>
          <p:nvPr/>
        </p:nvPicPr>
        <p:blipFill>
          <a:blip r:embed="rId2"/>
          <a:stretch>
            <a:fillRect/>
          </a:stretch>
        </p:blipFill>
        <p:spPr>
          <a:xfrm>
            <a:off x="5593735" y="2298968"/>
            <a:ext cx="6172200" cy="3441000"/>
          </a:xfrm>
          <a:prstGeom prst="rect">
            <a:avLst/>
          </a:prstGeom>
          <a:noFill/>
        </p:spPr>
      </p:pic>
      <p:sp>
        <p:nvSpPr>
          <p:cNvPr id="2" name="Title 1">
            <a:extLst>
              <a:ext uri="{FF2B5EF4-FFF2-40B4-BE49-F238E27FC236}">
                <a16:creationId xmlns:a16="http://schemas.microsoft.com/office/drawing/2014/main" id="{0574D070-7C95-4CB8-9247-D1CDE655F39E}"/>
              </a:ext>
            </a:extLst>
          </p:cNvPr>
          <p:cNvSpPr>
            <a:spLocks noGrp="1"/>
          </p:cNvSpPr>
          <p:nvPr>
            <p:ph type="title"/>
          </p:nvPr>
        </p:nvSpPr>
        <p:spPr>
          <a:xfrm>
            <a:off x="839788" y="457200"/>
            <a:ext cx="5346408" cy="1600200"/>
          </a:xfrm>
        </p:spPr>
        <p:txBody>
          <a:bodyPr anchor="b">
            <a:normAutofit/>
          </a:bodyPr>
          <a:lstStyle/>
          <a:p>
            <a:r>
              <a:rPr lang="en-US" dirty="0"/>
              <a:t>Present Status of Metamodel</a:t>
            </a:r>
          </a:p>
        </p:txBody>
      </p:sp>
      <p:sp>
        <p:nvSpPr>
          <p:cNvPr id="9" name="Text Placeholder 3">
            <a:extLst>
              <a:ext uri="{FF2B5EF4-FFF2-40B4-BE49-F238E27FC236}">
                <a16:creationId xmlns:a16="http://schemas.microsoft.com/office/drawing/2014/main" id="{87EE5087-8125-48C3-94C6-D67D6F117178}"/>
              </a:ext>
            </a:extLst>
          </p:cNvPr>
          <p:cNvSpPr>
            <a:spLocks noGrp="1"/>
          </p:cNvSpPr>
          <p:nvPr>
            <p:ph type="body" sz="half" idx="2"/>
          </p:nvPr>
        </p:nvSpPr>
        <p:spPr>
          <a:xfrm>
            <a:off x="611188" y="2664244"/>
            <a:ext cx="4885845" cy="3545169"/>
          </a:xfrm>
        </p:spPr>
        <p:txBody>
          <a:bodyPr>
            <a:noAutofit/>
          </a:bodyPr>
          <a:lstStyle/>
          <a:p>
            <a:pPr marL="285750" indent="-285750">
              <a:buFont typeface="Arial" panose="020B0604020202020204" pitchFamily="34" charset="0"/>
              <a:buChar char="•"/>
            </a:pPr>
            <a:r>
              <a:rPr lang="en-US" sz="2400" dirty="0"/>
              <a:t>Calibration has been done for NW-Region</a:t>
            </a:r>
          </a:p>
          <a:p>
            <a:pPr marL="285750" indent="-285750">
              <a:buFont typeface="Arial" panose="020B0604020202020204" pitchFamily="34" charset="0"/>
              <a:buChar char="•"/>
            </a:pPr>
            <a:r>
              <a:rPr lang="en-US" sz="2400" dirty="0"/>
              <a:t>Salinity, Fisheries and E-flow modules development ongoing</a:t>
            </a:r>
          </a:p>
          <a:p>
            <a:pPr marL="285750" indent="-285750">
              <a:buFont typeface="Arial" panose="020B0604020202020204" pitchFamily="34" charset="0"/>
              <a:buChar char="•"/>
            </a:pPr>
            <a:r>
              <a:rPr lang="en-US" sz="2400" dirty="0"/>
              <a:t>Whole country will be calibrated end of 2021</a:t>
            </a:r>
          </a:p>
          <a:p>
            <a:pPr marL="285750" indent="-285750">
              <a:buFont typeface="Arial" panose="020B0604020202020204" pitchFamily="34" charset="0"/>
              <a:buChar char="•"/>
            </a:pPr>
            <a:r>
              <a:rPr lang="en-US" sz="2400" dirty="0"/>
              <a:t>Application within SIBDP to select projects for the Basin Implementation Programs</a:t>
            </a:r>
          </a:p>
          <a:p>
            <a:endParaRPr lang="en-US" sz="2400" dirty="0"/>
          </a:p>
        </p:txBody>
      </p:sp>
    </p:spTree>
    <p:extLst>
      <p:ext uri="{BB962C8B-B14F-4D97-AF65-F5344CB8AC3E}">
        <p14:creationId xmlns:p14="http://schemas.microsoft.com/office/powerpoint/2010/main" val="2000548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26B7-04D7-4872-8483-25789D4A3780}"/>
              </a:ext>
            </a:extLst>
          </p:cNvPr>
          <p:cNvSpPr>
            <a:spLocks noGrp="1"/>
          </p:cNvSpPr>
          <p:nvPr>
            <p:ph type="title"/>
          </p:nvPr>
        </p:nvSpPr>
        <p:spPr>
          <a:xfrm>
            <a:off x="1008321" y="2883176"/>
            <a:ext cx="10515600" cy="1325563"/>
          </a:xfrm>
        </p:spPr>
        <p:txBody>
          <a:bodyPr>
            <a:normAutofit/>
          </a:bodyPr>
          <a:lstStyle/>
          <a:p>
            <a:pPr algn="ctr"/>
            <a:r>
              <a:rPr lang="en-US" sz="3600" dirty="0">
                <a:ea typeface="+mj-lt"/>
                <a:cs typeface="+mj-lt"/>
              </a:rPr>
              <a:t>Workflow to run Metamodel cases</a:t>
            </a:r>
          </a:p>
        </p:txBody>
      </p:sp>
    </p:spTree>
    <p:extLst>
      <p:ext uri="{BB962C8B-B14F-4D97-AF65-F5344CB8AC3E}">
        <p14:creationId xmlns:p14="http://schemas.microsoft.com/office/powerpoint/2010/main" val="3845181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D78ECAE8-F045-4728-8B42-C8D0A20BE535}"/>
              </a:ext>
            </a:extLst>
          </p:cNvPr>
          <p:cNvSpPr/>
          <p:nvPr/>
        </p:nvSpPr>
        <p:spPr>
          <a:xfrm>
            <a:off x="283630" y="278434"/>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CFFB7BAA-EA59-4A1C-BF58-0C866AF2D35D}"/>
              </a:ext>
            </a:extLst>
          </p:cNvPr>
          <p:cNvSpPr txBox="1"/>
          <p:nvPr/>
        </p:nvSpPr>
        <p:spPr>
          <a:xfrm>
            <a:off x="590407" y="282575"/>
            <a:ext cx="6199927"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1: Selection of Projects</a:t>
            </a:r>
          </a:p>
        </p:txBody>
      </p:sp>
      <p:sp>
        <p:nvSpPr>
          <p:cNvPr id="6" name="Rectangle: Rounded Corners 7">
            <a:extLst>
              <a:ext uri="{FF2B5EF4-FFF2-40B4-BE49-F238E27FC236}">
                <a16:creationId xmlns:a16="http://schemas.microsoft.com/office/drawing/2014/main" id="{E7843ED1-A3AE-44D5-8C8C-4657A1B14AD1}"/>
              </a:ext>
            </a:extLst>
          </p:cNvPr>
          <p:cNvSpPr/>
          <p:nvPr/>
        </p:nvSpPr>
        <p:spPr>
          <a:xfrm>
            <a:off x="284624" y="817442"/>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71E9036-D196-426A-9B0B-ABE3950AC05D}"/>
              </a:ext>
            </a:extLst>
          </p:cNvPr>
          <p:cNvSpPr txBox="1"/>
          <p:nvPr/>
        </p:nvSpPr>
        <p:spPr>
          <a:xfrm>
            <a:off x="590407" y="901076"/>
            <a:ext cx="6199927"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2: Formulation of Strategies/Interventions</a:t>
            </a:r>
          </a:p>
        </p:txBody>
      </p:sp>
      <p:sp>
        <p:nvSpPr>
          <p:cNvPr id="8" name="Rectangle: Rounded Corners 7">
            <a:extLst>
              <a:ext uri="{FF2B5EF4-FFF2-40B4-BE49-F238E27FC236}">
                <a16:creationId xmlns:a16="http://schemas.microsoft.com/office/drawing/2014/main" id="{1223CE2E-DB78-43C1-AAE1-6D1E7F30E653}"/>
              </a:ext>
            </a:extLst>
          </p:cNvPr>
          <p:cNvSpPr/>
          <p:nvPr/>
        </p:nvSpPr>
        <p:spPr>
          <a:xfrm>
            <a:off x="284624" y="1435076"/>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C3A4ADBA-F9DF-4888-991E-C1362EB9CD2F}"/>
              </a:ext>
            </a:extLst>
          </p:cNvPr>
          <p:cNvSpPr txBox="1"/>
          <p:nvPr/>
        </p:nvSpPr>
        <p:spPr>
          <a:xfrm>
            <a:off x="590407" y="1519577"/>
            <a:ext cx="6199927"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3: Selection of River location/Districts</a:t>
            </a:r>
          </a:p>
        </p:txBody>
      </p:sp>
      <p:pic>
        <p:nvPicPr>
          <p:cNvPr id="10" name="Picture 9">
            <a:extLst>
              <a:ext uri="{FF2B5EF4-FFF2-40B4-BE49-F238E27FC236}">
                <a16:creationId xmlns:a16="http://schemas.microsoft.com/office/drawing/2014/main" id="{C59C007B-0411-44F6-BEC6-1FE2D1DC9B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11" t="7630" r="2442" b="32878"/>
          <a:stretch/>
        </p:blipFill>
        <p:spPr>
          <a:xfrm>
            <a:off x="8762941" y="33857"/>
            <a:ext cx="2246353" cy="2552599"/>
          </a:xfrm>
          <a:prstGeom prst="rect">
            <a:avLst/>
          </a:prstGeom>
        </p:spPr>
      </p:pic>
      <p:sp>
        <p:nvSpPr>
          <p:cNvPr id="11" name="Rectangle: Rounded Corners 10">
            <a:extLst>
              <a:ext uri="{FF2B5EF4-FFF2-40B4-BE49-F238E27FC236}">
                <a16:creationId xmlns:a16="http://schemas.microsoft.com/office/drawing/2014/main" id="{582D0146-A081-4E82-BD1A-94D93A3D550B}"/>
              </a:ext>
            </a:extLst>
          </p:cNvPr>
          <p:cNvSpPr/>
          <p:nvPr/>
        </p:nvSpPr>
        <p:spPr>
          <a:xfrm>
            <a:off x="284624" y="2052710"/>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590FB2C7-8458-4EDD-A0FC-4AD4A7FADC2A}"/>
              </a:ext>
            </a:extLst>
          </p:cNvPr>
          <p:cNvSpPr txBox="1"/>
          <p:nvPr/>
        </p:nvSpPr>
        <p:spPr>
          <a:xfrm>
            <a:off x="590407" y="2138078"/>
            <a:ext cx="6199927"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4 : Selection of Parameters to be Changed</a:t>
            </a:r>
          </a:p>
        </p:txBody>
      </p:sp>
      <p:sp>
        <p:nvSpPr>
          <p:cNvPr id="13" name="Rectangle: Rounded Corners 12">
            <a:extLst>
              <a:ext uri="{FF2B5EF4-FFF2-40B4-BE49-F238E27FC236}">
                <a16:creationId xmlns:a16="http://schemas.microsoft.com/office/drawing/2014/main" id="{537A057E-53F5-44C1-AA27-77D9A651D5AF}"/>
              </a:ext>
            </a:extLst>
          </p:cNvPr>
          <p:cNvSpPr/>
          <p:nvPr/>
        </p:nvSpPr>
        <p:spPr>
          <a:xfrm>
            <a:off x="285121" y="2670344"/>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5EE07ABC-0B37-4FDC-8E54-815FC5961A47}"/>
              </a:ext>
            </a:extLst>
          </p:cNvPr>
          <p:cNvSpPr txBox="1"/>
          <p:nvPr/>
        </p:nvSpPr>
        <p:spPr>
          <a:xfrm>
            <a:off x="332523" y="2756579"/>
            <a:ext cx="6715694"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5 : Change in Parameters in “strategydefinition.csv”</a:t>
            </a:r>
          </a:p>
        </p:txBody>
      </p:sp>
      <p:cxnSp>
        <p:nvCxnSpPr>
          <p:cNvPr id="15" name="Straight Arrow Connector 14">
            <a:extLst>
              <a:ext uri="{FF2B5EF4-FFF2-40B4-BE49-F238E27FC236}">
                <a16:creationId xmlns:a16="http://schemas.microsoft.com/office/drawing/2014/main" id="{A14F197E-3202-4C68-94B8-E3801A759E53}"/>
              </a:ext>
            </a:extLst>
          </p:cNvPr>
          <p:cNvCxnSpPr>
            <a:cxnSpLocks/>
            <a:stCxn id="8" idx="3"/>
          </p:cNvCxnSpPr>
          <p:nvPr/>
        </p:nvCxnSpPr>
        <p:spPr>
          <a:xfrm>
            <a:off x="7175672" y="1702510"/>
            <a:ext cx="1587269" cy="15563"/>
          </a:xfrm>
          <a:prstGeom prst="straightConnector1">
            <a:avLst/>
          </a:prstGeom>
          <a:ln w="3492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E535299-8B7A-4E00-8C6D-508DD8B288FC}"/>
              </a:ext>
            </a:extLst>
          </p:cNvPr>
          <p:cNvCxnSpPr>
            <a:cxnSpLocks/>
          </p:cNvCxnSpPr>
          <p:nvPr/>
        </p:nvCxnSpPr>
        <p:spPr>
          <a:xfrm>
            <a:off x="7175672" y="3111596"/>
            <a:ext cx="864097" cy="287209"/>
          </a:xfrm>
          <a:prstGeom prst="straightConnector1">
            <a:avLst/>
          </a:prstGeom>
          <a:ln w="3492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3C05697-C4B3-4F24-8966-15F6CEC29666}"/>
              </a:ext>
            </a:extLst>
          </p:cNvPr>
          <p:cNvSpPr/>
          <p:nvPr/>
        </p:nvSpPr>
        <p:spPr>
          <a:xfrm>
            <a:off x="284127" y="3320178"/>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9FA37C9D-4A0C-4F02-A198-828572B543CA}"/>
              </a:ext>
            </a:extLst>
          </p:cNvPr>
          <p:cNvSpPr txBox="1"/>
          <p:nvPr/>
        </p:nvSpPr>
        <p:spPr>
          <a:xfrm>
            <a:off x="332523" y="3375080"/>
            <a:ext cx="6715694"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6 : Change in “run.bat” file</a:t>
            </a:r>
          </a:p>
        </p:txBody>
      </p:sp>
      <p:pic>
        <p:nvPicPr>
          <p:cNvPr id="23" name="Picture 22">
            <a:extLst>
              <a:ext uri="{FF2B5EF4-FFF2-40B4-BE49-F238E27FC236}">
                <a16:creationId xmlns:a16="http://schemas.microsoft.com/office/drawing/2014/main" id="{8E05D247-3C8A-4671-BB8A-B0C796491B2E}"/>
              </a:ext>
            </a:extLst>
          </p:cNvPr>
          <p:cNvPicPr>
            <a:picLocks noChangeAspect="1"/>
          </p:cNvPicPr>
          <p:nvPr/>
        </p:nvPicPr>
        <p:blipFill>
          <a:blip r:embed="rId4"/>
          <a:stretch>
            <a:fillRect/>
          </a:stretch>
        </p:blipFill>
        <p:spPr>
          <a:xfrm>
            <a:off x="8153837" y="4936401"/>
            <a:ext cx="3223000" cy="1879301"/>
          </a:xfrm>
          <a:prstGeom prst="rect">
            <a:avLst/>
          </a:prstGeom>
        </p:spPr>
      </p:pic>
      <p:cxnSp>
        <p:nvCxnSpPr>
          <p:cNvPr id="24" name="Straight Arrow Connector 23">
            <a:extLst>
              <a:ext uri="{FF2B5EF4-FFF2-40B4-BE49-F238E27FC236}">
                <a16:creationId xmlns:a16="http://schemas.microsoft.com/office/drawing/2014/main" id="{5481D62F-735A-44C0-87FD-232A104A26A0}"/>
              </a:ext>
            </a:extLst>
          </p:cNvPr>
          <p:cNvCxnSpPr>
            <a:cxnSpLocks/>
          </p:cNvCxnSpPr>
          <p:nvPr/>
        </p:nvCxnSpPr>
        <p:spPr>
          <a:xfrm>
            <a:off x="7175672" y="3842285"/>
            <a:ext cx="978165" cy="2663854"/>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BFBC4339-7B83-4C17-B7C4-BF6193FA3C16}"/>
              </a:ext>
            </a:extLst>
          </p:cNvPr>
          <p:cNvSpPr/>
          <p:nvPr/>
        </p:nvSpPr>
        <p:spPr>
          <a:xfrm>
            <a:off x="284127" y="3985814"/>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7CA82970-DE0E-4833-9F1A-E252C1DCEAF3}"/>
              </a:ext>
            </a:extLst>
          </p:cNvPr>
          <p:cNvSpPr txBox="1"/>
          <p:nvPr/>
        </p:nvSpPr>
        <p:spPr>
          <a:xfrm>
            <a:off x="332523" y="3993581"/>
            <a:ext cx="6715694"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7 : Simulation of Model – “run.bat” file</a:t>
            </a:r>
          </a:p>
        </p:txBody>
      </p:sp>
      <p:sp>
        <p:nvSpPr>
          <p:cNvPr id="28" name="Rectangle: Rounded Corners 27">
            <a:extLst>
              <a:ext uri="{FF2B5EF4-FFF2-40B4-BE49-F238E27FC236}">
                <a16:creationId xmlns:a16="http://schemas.microsoft.com/office/drawing/2014/main" id="{A099D1A7-E05C-4D27-9F92-D77B75D86F2D}"/>
              </a:ext>
            </a:extLst>
          </p:cNvPr>
          <p:cNvSpPr/>
          <p:nvPr/>
        </p:nvSpPr>
        <p:spPr>
          <a:xfrm>
            <a:off x="284127" y="4640105"/>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ADC8839B-0729-44B6-BF5C-356B512B06EE}"/>
              </a:ext>
            </a:extLst>
          </p:cNvPr>
          <p:cNvSpPr txBox="1"/>
          <p:nvPr/>
        </p:nvSpPr>
        <p:spPr>
          <a:xfrm>
            <a:off x="332523" y="4612082"/>
            <a:ext cx="6715694" cy="369332"/>
          </a:xfrm>
          <a:prstGeom prst="rect">
            <a:avLst/>
          </a:prstGeom>
          <a:noFill/>
        </p:spPr>
        <p:txBody>
          <a:bodyPr wrap="square">
            <a:spAutoFit/>
          </a:bodyPr>
          <a:lstStyle/>
          <a:p>
            <a:pPr algn="ctr"/>
            <a:r>
              <a:rPr lang="en-GB" b="1" dirty="0">
                <a:solidFill>
                  <a:srgbClr val="00698E"/>
                </a:solidFill>
                <a:ea typeface="Tahoma" panose="020B0604030504040204" pitchFamily="34" charset="0"/>
                <a:cs typeface="Segoe UI" panose="020B0502040204020203" pitchFamily="34" charset="0"/>
              </a:rPr>
              <a:t>Step 8 : Case wise Result in the “Case” Folder</a:t>
            </a:r>
          </a:p>
        </p:txBody>
      </p:sp>
      <p:sp>
        <p:nvSpPr>
          <p:cNvPr id="30" name="Rectangle: Rounded Corners 29">
            <a:extLst>
              <a:ext uri="{FF2B5EF4-FFF2-40B4-BE49-F238E27FC236}">
                <a16:creationId xmlns:a16="http://schemas.microsoft.com/office/drawing/2014/main" id="{32E52C88-271B-41F8-81FB-DB48B7B06A50}"/>
              </a:ext>
            </a:extLst>
          </p:cNvPr>
          <p:cNvSpPr/>
          <p:nvPr/>
        </p:nvSpPr>
        <p:spPr>
          <a:xfrm>
            <a:off x="284127" y="5255848"/>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31" name="TextBox 30">
            <a:extLst>
              <a:ext uri="{FF2B5EF4-FFF2-40B4-BE49-F238E27FC236}">
                <a16:creationId xmlns:a16="http://schemas.microsoft.com/office/drawing/2014/main" id="{816665E4-8BCD-455B-93F5-A22DF4FF6392}"/>
              </a:ext>
            </a:extLst>
          </p:cNvPr>
          <p:cNvSpPr txBox="1"/>
          <p:nvPr/>
        </p:nvSpPr>
        <p:spPr>
          <a:xfrm>
            <a:off x="332523" y="5230583"/>
            <a:ext cx="6715694" cy="353943"/>
          </a:xfrm>
          <a:prstGeom prst="rect">
            <a:avLst/>
          </a:prstGeom>
          <a:noFill/>
        </p:spPr>
        <p:txBody>
          <a:bodyPr wrap="square">
            <a:spAutoFit/>
          </a:bodyPr>
          <a:lstStyle/>
          <a:p>
            <a:pPr algn="ctr"/>
            <a:r>
              <a:rPr lang="en-GB" sz="1700" b="1" dirty="0">
                <a:solidFill>
                  <a:srgbClr val="00698E"/>
                </a:solidFill>
                <a:ea typeface="Tahoma" panose="020B0604030504040204" pitchFamily="34" charset="0"/>
                <a:cs typeface="Segoe UI" panose="020B0502040204020203" pitchFamily="34" charset="0"/>
              </a:rPr>
              <a:t>Step 9 : Combining the outputs using </a:t>
            </a:r>
            <a:r>
              <a:rPr lang="en-US" sz="1700" b="1" dirty="0">
                <a:solidFill>
                  <a:srgbClr val="00698E"/>
                </a:solidFill>
                <a:ea typeface="Tahoma" panose="020B0604030504040204" pitchFamily="34" charset="0"/>
                <a:cs typeface="Segoe UI" panose="020B0502040204020203" pitchFamily="34" charset="0"/>
              </a:rPr>
              <a:t>“CombineIndicators.py”</a:t>
            </a:r>
            <a:r>
              <a:rPr lang="en-GB" sz="1700" b="1" dirty="0">
                <a:solidFill>
                  <a:srgbClr val="00698E"/>
                </a:solidFill>
                <a:ea typeface="Tahoma" panose="020B0604030504040204" pitchFamily="34" charset="0"/>
                <a:cs typeface="Segoe UI" panose="020B0502040204020203" pitchFamily="34" charset="0"/>
              </a:rPr>
              <a:t>  </a:t>
            </a:r>
          </a:p>
        </p:txBody>
      </p:sp>
      <p:sp>
        <p:nvSpPr>
          <p:cNvPr id="32" name="Rectangle: Rounded Corners 31">
            <a:extLst>
              <a:ext uri="{FF2B5EF4-FFF2-40B4-BE49-F238E27FC236}">
                <a16:creationId xmlns:a16="http://schemas.microsoft.com/office/drawing/2014/main" id="{A44BAA55-AEC0-4B4C-ACF0-80AE3B02A1CC}"/>
              </a:ext>
            </a:extLst>
          </p:cNvPr>
          <p:cNvSpPr/>
          <p:nvPr/>
        </p:nvSpPr>
        <p:spPr>
          <a:xfrm>
            <a:off x="284127" y="5862634"/>
            <a:ext cx="6891048" cy="534867"/>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EB22FAE4-4317-4066-958B-BC4050111FA7}"/>
              </a:ext>
            </a:extLst>
          </p:cNvPr>
          <p:cNvSpPr txBox="1"/>
          <p:nvPr/>
        </p:nvSpPr>
        <p:spPr>
          <a:xfrm>
            <a:off x="332523" y="5833695"/>
            <a:ext cx="6715694" cy="353943"/>
          </a:xfrm>
          <a:prstGeom prst="rect">
            <a:avLst/>
          </a:prstGeom>
          <a:noFill/>
        </p:spPr>
        <p:txBody>
          <a:bodyPr wrap="square">
            <a:spAutoFit/>
          </a:bodyPr>
          <a:lstStyle/>
          <a:p>
            <a:pPr algn="ctr"/>
            <a:r>
              <a:rPr lang="en-GB" sz="1700" b="1" dirty="0">
                <a:solidFill>
                  <a:srgbClr val="00698E"/>
                </a:solidFill>
                <a:ea typeface="Tahoma" panose="020B0604030504040204" pitchFamily="34" charset="0"/>
                <a:cs typeface="Segoe UI" panose="020B0502040204020203" pitchFamily="34" charset="0"/>
              </a:rPr>
              <a:t>Step 10 : </a:t>
            </a:r>
            <a:r>
              <a:rPr lang="en-US" sz="1700" b="1" dirty="0">
                <a:solidFill>
                  <a:srgbClr val="00698E"/>
                </a:solidFill>
                <a:ea typeface="Tahoma" panose="020B0604030504040204" pitchFamily="34" charset="0"/>
                <a:cs typeface="Segoe UI" panose="020B0502040204020203" pitchFamily="34" charset="0"/>
              </a:rPr>
              <a:t>Preparing the “</a:t>
            </a:r>
            <a:r>
              <a:rPr lang="en-US" sz="1700" b="1" dirty="0" err="1">
                <a:solidFill>
                  <a:srgbClr val="00698E"/>
                </a:solidFill>
                <a:ea typeface="Tahoma" panose="020B0604030504040204" pitchFamily="34" charset="0"/>
                <a:cs typeface="Segoe UI" panose="020B0502040204020203" pitchFamily="34" charset="0"/>
              </a:rPr>
              <a:t>PowerBI</a:t>
            </a:r>
            <a:r>
              <a:rPr lang="en-US" sz="1700" b="1" dirty="0">
                <a:solidFill>
                  <a:srgbClr val="00698E"/>
                </a:solidFill>
                <a:ea typeface="Tahoma" panose="020B0604030504040204" pitchFamily="34" charset="0"/>
                <a:cs typeface="Segoe UI" panose="020B0502040204020203" pitchFamily="34" charset="0"/>
              </a:rPr>
              <a:t>” file</a:t>
            </a:r>
            <a:endParaRPr lang="en-GB" sz="1700" b="1" dirty="0">
              <a:solidFill>
                <a:srgbClr val="00698E"/>
              </a:solidFill>
              <a:ea typeface="Tahoma" panose="020B0604030504040204" pitchFamily="34" charset="0"/>
              <a:cs typeface="Segoe UI" panose="020B0502040204020203" pitchFamily="34" charset="0"/>
            </a:endParaRPr>
          </a:p>
        </p:txBody>
      </p:sp>
      <p:sp>
        <p:nvSpPr>
          <p:cNvPr id="34" name="Rectangle: Rounded Corners 33">
            <a:extLst>
              <a:ext uri="{FF2B5EF4-FFF2-40B4-BE49-F238E27FC236}">
                <a16:creationId xmlns:a16="http://schemas.microsoft.com/office/drawing/2014/main" id="{D2E5DA0E-EA90-43BB-966B-5E798BD17CDE}"/>
              </a:ext>
            </a:extLst>
          </p:cNvPr>
          <p:cNvSpPr/>
          <p:nvPr/>
        </p:nvSpPr>
        <p:spPr>
          <a:xfrm>
            <a:off x="283630" y="6440549"/>
            <a:ext cx="6891048" cy="369332"/>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7840A18B-0B0B-4FE1-9D8C-17CCB30D8A05}"/>
              </a:ext>
            </a:extLst>
          </p:cNvPr>
          <p:cNvSpPr txBox="1"/>
          <p:nvPr/>
        </p:nvSpPr>
        <p:spPr>
          <a:xfrm>
            <a:off x="332523" y="6436807"/>
            <a:ext cx="6715694" cy="338554"/>
          </a:xfrm>
          <a:prstGeom prst="rect">
            <a:avLst/>
          </a:prstGeom>
          <a:noFill/>
        </p:spPr>
        <p:txBody>
          <a:bodyPr wrap="square">
            <a:spAutoFit/>
          </a:bodyPr>
          <a:lstStyle/>
          <a:p>
            <a:pPr algn="ctr"/>
            <a:r>
              <a:rPr lang="en-GB" sz="1600" b="1" dirty="0">
                <a:solidFill>
                  <a:srgbClr val="00698E"/>
                </a:solidFill>
                <a:ea typeface="Tahoma" panose="020B0604030504040204" pitchFamily="34" charset="0"/>
                <a:cs typeface="Segoe UI" panose="020B0502040204020203" pitchFamily="34" charset="0"/>
              </a:rPr>
              <a:t>Step 11 : </a:t>
            </a:r>
            <a:r>
              <a:rPr lang="en-US" sz="1600" b="1" dirty="0">
                <a:solidFill>
                  <a:srgbClr val="00698E"/>
                </a:solidFill>
                <a:ea typeface="Tahoma" panose="020B0604030504040204" pitchFamily="34" charset="0"/>
                <a:cs typeface="Segoe UI" panose="020B0502040204020203" pitchFamily="34" charset="0"/>
              </a:rPr>
              <a:t>Visualization of Result</a:t>
            </a:r>
            <a:endParaRPr lang="en-GB" sz="1600" b="1" dirty="0">
              <a:solidFill>
                <a:srgbClr val="00698E"/>
              </a:solidFill>
              <a:ea typeface="Tahoma" panose="020B0604030504040204" pitchFamily="34" charset="0"/>
              <a:cs typeface="Segoe UI" panose="020B0502040204020203" pitchFamily="34" charset="0"/>
            </a:endParaRPr>
          </a:p>
        </p:txBody>
      </p:sp>
      <p:pic>
        <p:nvPicPr>
          <p:cNvPr id="37" name="Picture 36">
            <a:extLst>
              <a:ext uri="{FF2B5EF4-FFF2-40B4-BE49-F238E27FC236}">
                <a16:creationId xmlns:a16="http://schemas.microsoft.com/office/drawing/2014/main" id="{E6EB4BFF-5414-43AA-A2EA-A6FB2D857742}"/>
              </a:ext>
            </a:extLst>
          </p:cNvPr>
          <p:cNvPicPr>
            <a:picLocks noChangeAspect="1"/>
          </p:cNvPicPr>
          <p:nvPr/>
        </p:nvPicPr>
        <p:blipFill rotWithShape="1">
          <a:blip r:embed="rId5"/>
          <a:srcRect r="12396"/>
          <a:stretch/>
        </p:blipFill>
        <p:spPr>
          <a:xfrm>
            <a:off x="8039769" y="2586456"/>
            <a:ext cx="4068908" cy="2250095"/>
          </a:xfrm>
          <a:prstGeom prst="rect">
            <a:avLst/>
          </a:prstGeom>
        </p:spPr>
      </p:pic>
    </p:spTree>
    <p:extLst>
      <p:ext uri="{BB962C8B-B14F-4D97-AF65-F5344CB8AC3E}">
        <p14:creationId xmlns:p14="http://schemas.microsoft.com/office/powerpoint/2010/main" val="5755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1" presetClass="entr" presetSubtype="0" fill="hold" nodeType="withEffect">
                                  <p:stCondLst>
                                    <p:cond delay="50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1" presetClass="entr" presetSubtype="0"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27712E67-AB90-7C4E-84EC-7DF332D1B0E8}"/>
              </a:ext>
            </a:extLst>
          </p:cNvPr>
          <p:cNvSpPr txBox="1">
            <a:spLocks/>
          </p:cNvSpPr>
          <p:nvPr/>
        </p:nvSpPr>
        <p:spPr>
          <a:xfrm>
            <a:off x="347836" y="6362181"/>
            <a:ext cx="2132813" cy="234270"/>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x-none" sz="1050"/>
          </a:p>
        </p:txBody>
      </p:sp>
      <p:sp>
        <p:nvSpPr>
          <p:cNvPr id="11" name="Title 1">
            <a:extLst>
              <a:ext uri="{FF2B5EF4-FFF2-40B4-BE49-F238E27FC236}">
                <a16:creationId xmlns:a16="http://schemas.microsoft.com/office/drawing/2014/main" id="{AB24E581-293C-4D17-8BF6-A998913972CF}"/>
              </a:ext>
            </a:extLst>
          </p:cNvPr>
          <p:cNvSpPr>
            <a:spLocks noGrp="1"/>
          </p:cNvSpPr>
          <p:nvPr>
            <p:ph type="title"/>
          </p:nvPr>
        </p:nvSpPr>
        <p:spPr>
          <a:xfrm>
            <a:off x="2981676" y="1899644"/>
            <a:ext cx="6754203" cy="1422774"/>
          </a:xfrm>
        </p:spPr>
        <p:txBody>
          <a:bodyPr>
            <a:normAutofit/>
          </a:bodyPr>
          <a:lstStyle/>
          <a:p>
            <a:pPr algn="ctr"/>
            <a:r>
              <a:rPr lang="en-US" sz="4000" dirty="0"/>
              <a:t>Project Impact Analysis</a:t>
            </a:r>
            <a:br>
              <a:rPr lang="en-US" sz="4000" dirty="0"/>
            </a:br>
            <a:endParaRPr lang="en-US" sz="4000" dirty="0"/>
          </a:p>
        </p:txBody>
      </p:sp>
      <p:sp>
        <p:nvSpPr>
          <p:cNvPr id="16" name="Content Placeholder 6">
            <a:extLst>
              <a:ext uri="{FF2B5EF4-FFF2-40B4-BE49-F238E27FC236}">
                <a16:creationId xmlns:a16="http://schemas.microsoft.com/office/drawing/2014/main" id="{497CD64F-AAAA-49EE-A11C-930D1F01FB9C}"/>
              </a:ext>
            </a:extLst>
          </p:cNvPr>
          <p:cNvSpPr txBox="1">
            <a:spLocks/>
          </p:cNvSpPr>
          <p:nvPr/>
        </p:nvSpPr>
        <p:spPr>
          <a:xfrm>
            <a:off x="838200" y="4140178"/>
            <a:ext cx="11353800" cy="5355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sz="3200" dirty="0">
                <a:solidFill>
                  <a:schemeClr val="tx1"/>
                </a:solidFill>
                <a:latin typeface="Gill Sans MT (Headings)"/>
                <a:ea typeface="Times New Roman" panose="02020603050405020304" pitchFamily="18" charset="0"/>
              </a:rPr>
              <a:t>Revitalization and Restoration of Chalan </a:t>
            </a:r>
            <a:r>
              <a:rPr lang="en-GB" sz="3200" dirty="0" err="1">
                <a:solidFill>
                  <a:schemeClr val="tx1"/>
                </a:solidFill>
                <a:latin typeface="Gill Sans MT (Headings)"/>
                <a:ea typeface="Times New Roman" panose="02020603050405020304" pitchFamily="18" charset="0"/>
              </a:rPr>
              <a:t>Beel</a:t>
            </a:r>
            <a:endParaRPr lang="en-GB" sz="3200" dirty="0">
              <a:solidFill>
                <a:schemeClr val="tx1"/>
              </a:solidFill>
              <a:latin typeface="Gill Sans MT (Headings)"/>
              <a:ea typeface="Times New Roman" panose="02020603050405020304" pitchFamily="18" charset="0"/>
            </a:endParaRPr>
          </a:p>
        </p:txBody>
      </p:sp>
      <p:sp>
        <p:nvSpPr>
          <p:cNvPr id="17" name="TextBox 16">
            <a:extLst>
              <a:ext uri="{FF2B5EF4-FFF2-40B4-BE49-F238E27FC236}">
                <a16:creationId xmlns:a16="http://schemas.microsoft.com/office/drawing/2014/main" id="{C2DD222B-C172-4CE4-80F2-AC7A18BFE0D8}"/>
              </a:ext>
            </a:extLst>
          </p:cNvPr>
          <p:cNvSpPr txBox="1"/>
          <p:nvPr/>
        </p:nvSpPr>
        <p:spPr>
          <a:xfrm>
            <a:off x="4701912" y="4893513"/>
            <a:ext cx="3313729" cy="996170"/>
          </a:xfrm>
          <a:prstGeom prst="rect">
            <a:avLst/>
          </a:prstGeom>
        </p:spPr>
        <p:txBody>
          <a:bodyPr vert="horz" wrap="square" lIns="91440" tIns="45720" rIns="91440" bIns="45720" rtlCol="0">
            <a:spAutoFit/>
          </a:bodyPr>
          <a:lstStyle>
            <a:defPPr>
              <a:defRPr lang="x-none"/>
            </a:defPPr>
            <a:lvl1pPr indent="0" algn="ctr">
              <a:lnSpc>
                <a:spcPct val="90000"/>
              </a:lnSpc>
              <a:spcBef>
                <a:spcPts val="1000"/>
              </a:spcBef>
              <a:buClr>
                <a:schemeClr val="accent1"/>
              </a:buClr>
              <a:buFont typeface="Arial" panose="020B0604020202020204" pitchFamily="34" charset="0"/>
              <a:buNone/>
              <a:defRPr sz="3200">
                <a:latin typeface="Gill Sans MT (Headings)"/>
                <a:ea typeface="Times New Roman" panose="02020603050405020304" pitchFamily="18" charset="0"/>
              </a:defRPr>
            </a:lvl1pPr>
            <a:lvl2pPr indent="0">
              <a:lnSpc>
                <a:spcPct val="90000"/>
              </a:lnSpc>
              <a:spcBef>
                <a:spcPts val="500"/>
              </a:spcBef>
              <a:buClr>
                <a:schemeClr val="accent1"/>
              </a:buClr>
              <a:buFont typeface="Arial" panose="020B0604020202020204" pitchFamily="34" charset="0"/>
              <a:buNone/>
              <a:defRPr sz="2000">
                <a:solidFill>
                  <a:schemeClr val="tx1">
                    <a:tint val="75000"/>
                  </a:schemeClr>
                </a:solidFill>
              </a:defRPr>
            </a:lvl2pPr>
            <a:lvl3pPr indent="0">
              <a:lnSpc>
                <a:spcPct val="90000"/>
              </a:lnSpc>
              <a:spcBef>
                <a:spcPts val="500"/>
              </a:spcBef>
              <a:buClr>
                <a:schemeClr val="accent1"/>
              </a:buClr>
              <a:buFont typeface="Arial" panose="020B0604020202020204" pitchFamily="34" charset="0"/>
              <a:buNone/>
              <a:defRPr>
                <a:solidFill>
                  <a:schemeClr val="tx1">
                    <a:tint val="75000"/>
                  </a:schemeClr>
                </a:solidFill>
              </a:defRPr>
            </a:lvl3pPr>
            <a:lvl4pPr indent="0">
              <a:lnSpc>
                <a:spcPct val="90000"/>
              </a:lnSpc>
              <a:spcBef>
                <a:spcPts val="500"/>
              </a:spcBef>
              <a:buClr>
                <a:schemeClr val="accent1"/>
              </a:buClr>
              <a:buFont typeface="Arial" panose="020B0604020202020204" pitchFamily="34" charset="0"/>
              <a:buNone/>
              <a:defRPr sz="1600">
                <a:solidFill>
                  <a:schemeClr val="tx1">
                    <a:tint val="75000"/>
                  </a:schemeClr>
                </a:solidFill>
              </a:defRPr>
            </a:lvl4pPr>
            <a:lvl5pPr indent="0">
              <a:lnSpc>
                <a:spcPct val="90000"/>
              </a:lnSpc>
              <a:spcBef>
                <a:spcPts val="500"/>
              </a:spcBef>
              <a:buClr>
                <a:schemeClr val="accent1"/>
              </a:buClr>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r>
              <a:rPr lang="en-GB" sz="2800" dirty="0"/>
              <a:t>Options -1,2 &amp; 3</a:t>
            </a:r>
          </a:p>
          <a:p>
            <a:endParaRPr lang="en-US" sz="2800" dirty="0"/>
          </a:p>
        </p:txBody>
      </p:sp>
    </p:spTree>
    <p:extLst>
      <p:ext uri="{BB962C8B-B14F-4D97-AF65-F5344CB8AC3E}">
        <p14:creationId xmlns:p14="http://schemas.microsoft.com/office/powerpoint/2010/main" val="341016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82AB-CDAB-4CE0-B306-439595FFE1FA}"/>
              </a:ext>
            </a:extLst>
          </p:cNvPr>
          <p:cNvSpPr>
            <a:spLocks noGrp="1"/>
          </p:cNvSpPr>
          <p:nvPr>
            <p:ph type="title"/>
          </p:nvPr>
        </p:nvSpPr>
        <p:spPr/>
        <p:txBody>
          <a:bodyPr/>
          <a:lstStyle/>
          <a:p>
            <a:r>
              <a:rPr lang="en-US" dirty="0"/>
              <a:t>Revitalization and Restoration of Chalan </a:t>
            </a:r>
            <a:r>
              <a:rPr lang="en-US" dirty="0" err="1"/>
              <a:t>Beel</a:t>
            </a:r>
            <a:endParaRPr lang="en-US" dirty="0"/>
          </a:p>
        </p:txBody>
      </p:sp>
      <p:sp>
        <p:nvSpPr>
          <p:cNvPr id="5" name="Content Placeholder 2">
            <a:extLst>
              <a:ext uri="{FF2B5EF4-FFF2-40B4-BE49-F238E27FC236}">
                <a16:creationId xmlns:a16="http://schemas.microsoft.com/office/drawing/2014/main" id="{C6A28AA8-4B9A-4FD8-9371-F6BF9C7A828D}"/>
              </a:ext>
            </a:extLst>
          </p:cNvPr>
          <p:cNvSpPr txBox="1">
            <a:spLocks/>
          </p:cNvSpPr>
          <p:nvPr/>
        </p:nvSpPr>
        <p:spPr>
          <a:xfrm>
            <a:off x="4331119" y="4015790"/>
            <a:ext cx="6056466" cy="230304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t>Problem</a:t>
            </a:r>
          </a:p>
          <a:p>
            <a:r>
              <a:rPr lang="en-US" sz="2200" dirty="0"/>
              <a:t>Cuts and </a:t>
            </a:r>
            <a:r>
              <a:rPr lang="en-US" sz="2200" dirty="0" err="1"/>
              <a:t>braches</a:t>
            </a:r>
            <a:r>
              <a:rPr lang="en-US" sz="2200" dirty="0"/>
              <a:t> in embankments</a:t>
            </a:r>
          </a:p>
          <a:p>
            <a:r>
              <a:rPr lang="en-GB" sz="2200" dirty="0">
                <a:ea typeface="Times New Roman" panose="02020603050405020304" pitchFamily="18" charset="0"/>
                <a:cs typeface="Segoe UI" panose="020B0502040204020203" pitchFamily="34" charset="0"/>
              </a:rPr>
              <a:t>H</a:t>
            </a:r>
            <a:r>
              <a:rPr lang="en-GB" sz="2200" dirty="0">
                <a:effectLst/>
                <a:ea typeface="Times New Roman" panose="02020603050405020304" pitchFamily="18" charset="0"/>
                <a:cs typeface="Segoe UI" panose="020B0502040204020203" pitchFamily="34" charset="0"/>
              </a:rPr>
              <a:t>abitat and breeding grounds for the traditional fish species  severely affected</a:t>
            </a:r>
          </a:p>
          <a:p>
            <a:r>
              <a:rPr lang="en-GB" sz="2200" dirty="0">
                <a:cs typeface="Segoe UI" panose="020B0502040204020203" pitchFamily="34" charset="0"/>
              </a:rPr>
              <a:t>Loss of flood plains and bio-diversity</a:t>
            </a:r>
          </a:p>
          <a:p>
            <a:r>
              <a:rPr lang="en-US" sz="2200" dirty="0">
                <a:cs typeface="Segoe UI" panose="020B0502040204020203" pitchFamily="34" charset="0"/>
              </a:rPr>
              <a:t>Road Network vulnerable to Climate Change impacts</a:t>
            </a:r>
          </a:p>
          <a:p>
            <a:endParaRPr lang="nl-NL" dirty="0"/>
          </a:p>
        </p:txBody>
      </p:sp>
      <p:sp>
        <p:nvSpPr>
          <p:cNvPr id="9" name="Content Placeholder 2">
            <a:extLst>
              <a:ext uri="{FF2B5EF4-FFF2-40B4-BE49-F238E27FC236}">
                <a16:creationId xmlns:a16="http://schemas.microsoft.com/office/drawing/2014/main" id="{EE6D14C3-4DDB-479F-B475-0522BDC9B201}"/>
              </a:ext>
            </a:extLst>
          </p:cNvPr>
          <p:cNvSpPr txBox="1">
            <a:spLocks/>
          </p:cNvSpPr>
          <p:nvPr/>
        </p:nvSpPr>
        <p:spPr>
          <a:xfrm>
            <a:off x="4331119" y="1593216"/>
            <a:ext cx="7925110" cy="2913523"/>
          </a:xfrm>
          <a:prstGeom prst="rect">
            <a:avLst/>
          </a:prstGeom>
        </p:spPr>
        <p:txBody>
          <a:bodyPr vert="horz" lIns="91440" tIns="45720" rIns="91440" bIns="45720" rtlCol="0" anchor="ctr">
            <a:noAutofit/>
          </a:bodyPr>
          <a:lstStyle>
            <a:lvl1pPr>
              <a:lnSpc>
                <a:spcPct val="90000"/>
              </a:lnSpc>
              <a:spcBef>
                <a:spcPct val="0"/>
              </a:spcBef>
              <a:buNone/>
              <a:defRPr sz="3000">
                <a:latin typeface="+mj-lt"/>
                <a:ea typeface="+mj-ea"/>
                <a:cs typeface="+mj-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Arial" panose="020B0604020202020204" pitchFamily="34" charset="0"/>
              <a:buChar char="•"/>
            </a:pPr>
            <a:r>
              <a:rPr lang="en-US" sz="2400" dirty="0"/>
              <a:t>Location: Pabna, </a:t>
            </a:r>
            <a:r>
              <a:rPr lang="en-US" sz="2400" dirty="0" err="1"/>
              <a:t>Bogra</a:t>
            </a:r>
            <a:r>
              <a:rPr lang="en-US" sz="2400" dirty="0"/>
              <a:t>, </a:t>
            </a:r>
            <a:r>
              <a:rPr lang="en-US" sz="2400" dirty="0" err="1"/>
              <a:t>Naogaon</a:t>
            </a:r>
            <a:r>
              <a:rPr lang="en-US" sz="2400" dirty="0"/>
              <a:t>, </a:t>
            </a:r>
            <a:r>
              <a:rPr lang="en-US" sz="2400" dirty="0" err="1"/>
              <a:t>Natore</a:t>
            </a:r>
            <a:r>
              <a:rPr lang="en-US" sz="2400" dirty="0"/>
              <a:t>, </a:t>
            </a:r>
            <a:r>
              <a:rPr lang="en-US" sz="2400" dirty="0" err="1"/>
              <a:t>Rajshahi</a:t>
            </a:r>
            <a:r>
              <a:rPr lang="en-US" sz="2400" dirty="0"/>
              <a:t>, Sirajganj</a:t>
            </a:r>
          </a:p>
          <a:p>
            <a:pPr marL="457200" indent="-457200">
              <a:lnSpc>
                <a:spcPct val="100000"/>
              </a:lnSpc>
              <a:spcBef>
                <a:spcPts val="600"/>
              </a:spcBef>
              <a:spcAft>
                <a:spcPts val="600"/>
              </a:spcAft>
              <a:buFont typeface="Arial" panose="020B0604020202020204" pitchFamily="34" charset="0"/>
              <a:buChar char="•"/>
            </a:pPr>
            <a:r>
              <a:rPr lang="en-US" sz="2400" dirty="0"/>
              <a:t>11 Polders</a:t>
            </a:r>
          </a:p>
          <a:p>
            <a:pPr marL="457200" indent="-457200">
              <a:lnSpc>
                <a:spcPct val="100000"/>
              </a:lnSpc>
              <a:spcBef>
                <a:spcPts val="600"/>
              </a:spcBef>
              <a:spcAft>
                <a:spcPts val="600"/>
              </a:spcAft>
              <a:buFont typeface="Arial" panose="020B0604020202020204" pitchFamily="34" charset="0"/>
              <a:buChar char="•"/>
            </a:pPr>
            <a:r>
              <a:rPr lang="en-US" sz="2400" dirty="0"/>
              <a:t>FCD-project</a:t>
            </a:r>
          </a:p>
          <a:p>
            <a:pPr marL="457200" indent="-457200">
              <a:lnSpc>
                <a:spcPct val="100000"/>
              </a:lnSpc>
              <a:spcBef>
                <a:spcPts val="600"/>
              </a:spcBef>
              <a:spcAft>
                <a:spcPts val="600"/>
              </a:spcAft>
              <a:buFont typeface="Arial" panose="020B0604020202020204" pitchFamily="34" charset="0"/>
              <a:buChar char="•"/>
            </a:pPr>
            <a:r>
              <a:rPr lang="en-GB" sz="2400" dirty="0"/>
              <a:t>The gross area about 5,66,000 ha</a:t>
            </a:r>
            <a:endParaRPr lang="en-US" sz="2400" dirty="0"/>
          </a:p>
          <a:p>
            <a:pPr marL="457200" indent="-457200">
              <a:lnSpc>
                <a:spcPct val="100000"/>
              </a:lnSpc>
              <a:spcBef>
                <a:spcPts val="600"/>
              </a:spcBef>
              <a:spcAft>
                <a:spcPts val="600"/>
              </a:spcAft>
              <a:buFont typeface="Arial" panose="020B0604020202020204" pitchFamily="34" charset="0"/>
              <a:buChar char="•"/>
            </a:pPr>
            <a:endParaRPr lang="nl-NL" sz="2400" dirty="0"/>
          </a:p>
        </p:txBody>
      </p:sp>
      <p:pic>
        <p:nvPicPr>
          <p:cNvPr id="15" name="Content Placeholder 5">
            <a:extLst>
              <a:ext uri="{FF2B5EF4-FFF2-40B4-BE49-F238E27FC236}">
                <a16:creationId xmlns:a16="http://schemas.microsoft.com/office/drawing/2014/main" id="{B14C43AB-6539-4844-B170-2D156E00CCF0}"/>
              </a:ext>
            </a:extLst>
          </p:cNvPr>
          <p:cNvPicPr>
            <a:picLocks noChangeAspect="1"/>
          </p:cNvPicPr>
          <p:nvPr/>
        </p:nvPicPr>
        <p:blipFill rotWithShape="1">
          <a:blip r:embed="rId3"/>
          <a:srcRect l="13495" t="3260" r="5244" b="2900"/>
          <a:stretch/>
        </p:blipFill>
        <p:spPr>
          <a:xfrm>
            <a:off x="484742" y="1568597"/>
            <a:ext cx="3539339" cy="5289403"/>
          </a:xfrm>
          <a:prstGeom prst="rect">
            <a:avLst/>
          </a:prstGeom>
        </p:spPr>
      </p:pic>
    </p:spTree>
    <p:extLst>
      <p:ext uri="{BB962C8B-B14F-4D97-AF65-F5344CB8AC3E}">
        <p14:creationId xmlns:p14="http://schemas.microsoft.com/office/powerpoint/2010/main" val="76903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AB6B00-B454-44C6-A935-D102E6FFACEA}"/>
              </a:ext>
            </a:extLst>
          </p:cNvPr>
          <p:cNvSpPr>
            <a:spLocks noGrp="1"/>
          </p:cNvSpPr>
          <p:nvPr>
            <p:ph type="title"/>
          </p:nvPr>
        </p:nvSpPr>
        <p:spPr>
          <a:xfrm>
            <a:off x="711200" y="699422"/>
            <a:ext cx="11353800" cy="662782"/>
          </a:xfrm>
        </p:spPr>
        <p:txBody>
          <a:bodyPr>
            <a:normAutofit/>
          </a:bodyPr>
          <a:lstStyle/>
          <a:p>
            <a:r>
              <a:rPr lang="en-US" dirty="0"/>
              <a:t>Options Considered</a:t>
            </a:r>
          </a:p>
        </p:txBody>
      </p:sp>
      <p:sp>
        <p:nvSpPr>
          <p:cNvPr id="3" name="Content Placeholder 2">
            <a:extLst>
              <a:ext uri="{FF2B5EF4-FFF2-40B4-BE49-F238E27FC236}">
                <a16:creationId xmlns:a16="http://schemas.microsoft.com/office/drawing/2014/main" id="{7808C906-14CA-4DC0-A6BC-65F38D658C50}"/>
              </a:ext>
            </a:extLst>
          </p:cNvPr>
          <p:cNvSpPr>
            <a:spLocks noGrp="1"/>
          </p:cNvSpPr>
          <p:nvPr>
            <p:ph idx="1"/>
          </p:nvPr>
        </p:nvSpPr>
        <p:spPr>
          <a:xfrm>
            <a:off x="825500" y="2003387"/>
            <a:ext cx="10515600" cy="3929289"/>
          </a:xfrm>
        </p:spPr>
        <p:txBody>
          <a:bodyPr>
            <a:normAutofit/>
          </a:bodyPr>
          <a:lstStyle/>
          <a:p>
            <a:pPr marL="512762" indent="0">
              <a:lnSpc>
                <a:spcPct val="200000"/>
              </a:lnSpc>
              <a:buNone/>
            </a:pPr>
            <a:r>
              <a:rPr lang="en-US" sz="2400" dirty="0"/>
              <a:t>Option 1: Protect the lands from flood  and to extend the irrigation coverage</a:t>
            </a:r>
          </a:p>
          <a:p>
            <a:pPr marL="512762" indent="0">
              <a:lnSpc>
                <a:spcPct val="200000"/>
              </a:lnSpc>
              <a:buNone/>
            </a:pPr>
            <a:r>
              <a:rPr lang="en-US" sz="2400" dirty="0"/>
              <a:t>Option 2: Green Beel</a:t>
            </a:r>
          </a:p>
          <a:p>
            <a:pPr marL="512762" indent="0">
              <a:lnSpc>
                <a:spcPct val="200000"/>
              </a:lnSpc>
              <a:buNone/>
            </a:pPr>
            <a:r>
              <a:rPr lang="en-US" sz="2400" dirty="0"/>
              <a:t>Option 3: Climate Resilient Roads </a:t>
            </a:r>
          </a:p>
        </p:txBody>
      </p:sp>
    </p:spTree>
    <p:extLst>
      <p:ext uri="{BB962C8B-B14F-4D97-AF65-F5344CB8AC3E}">
        <p14:creationId xmlns:p14="http://schemas.microsoft.com/office/powerpoint/2010/main" val="340353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DF10-88CC-4F66-9559-0831A9418822}"/>
              </a:ext>
            </a:extLst>
          </p:cNvPr>
          <p:cNvSpPr>
            <a:spLocks noGrp="1"/>
          </p:cNvSpPr>
          <p:nvPr>
            <p:ph type="title"/>
          </p:nvPr>
        </p:nvSpPr>
        <p:spPr>
          <a:xfrm>
            <a:off x="788526" y="981867"/>
            <a:ext cx="11277600" cy="467213"/>
          </a:xfrm>
        </p:spPr>
        <p:txBody>
          <a:bodyPr vert="horz" lIns="91440" tIns="45720" rIns="91440" bIns="45720" rtlCol="0" anchor="ctr">
            <a:noAutofit/>
          </a:bodyPr>
          <a:lstStyle/>
          <a:p>
            <a:r>
              <a:rPr lang="en-US" sz="3600" dirty="0"/>
              <a:t>Option 1</a:t>
            </a:r>
          </a:p>
        </p:txBody>
      </p:sp>
      <p:sp>
        <p:nvSpPr>
          <p:cNvPr id="7" name="Content Placeholder 3">
            <a:extLst>
              <a:ext uri="{FF2B5EF4-FFF2-40B4-BE49-F238E27FC236}">
                <a16:creationId xmlns:a16="http://schemas.microsoft.com/office/drawing/2014/main" id="{E894D311-D65A-4781-8A3B-A54591A5C18B}"/>
              </a:ext>
            </a:extLst>
          </p:cNvPr>
          <p:cNvSpPr txBox="1">
            <a:spLocks/>
          </p:cNvSpPr>
          <p:nvPr/>
        </p:nvSpPr>
        <p:spPr>
          <a:xfrm>
            <a:off x="6617672" y="671965"/>
            <a:ext cx="5256827" cy="5768578"/>
          </a:xfrm>
          <a:prstGeom prst="rect">
            <a:avLst/>
          </a:prstGeom>
          <a:solidFill>
            <a:schemeClr val="accent4">
              <a:lumMod val="60000"/>
              <a:lumOff val="40000"/>
            </a:schemeClr>
          </a:solidFill>
          <a:ln w="25400">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Changed parameters in Metamodel: </a:t>
            </a:r>
          </a:p>
          <a:p>
            <a:pPr marL="574675" indent="-284163" algn="just"/>
            <a:r>
              <a:rPr lang="en-US" i="1" dirty="0">
                <a:cs typeface="Segoe UI" panose="020B0502040204020203" pitchFamily="34" charset="0"/>
              </a:rPr>
              <a:t>Node 174, decreased water level by 1m (dredging in Sib River) </a:t>
            </a:r>
          </a:p>
          <a:p>
            <a:pPr marL="574675" indent="-284163" algn="just"/>
            <a:r>
              <a:rPr lang="en-US" i="1" dirty="0">
                <a:cs typeface="Segoe UI" panose="020B0502040204020203" pitchFamily="34" charset="0"/>
              </a:rPr>
              <a:t>Node 261, increased water level by 0.05 m (effect of Rubber Dam) </a:t>
            </a:r>
          </a:p>
          <a:p>
            <a:pPr marL="574675" indent="-284163" algn="just"/>
            <a:r>
              <a:rPr lang="en-US" i="1" dirty="0">
                <a:cs typeface="Segoe UI" panose="020B0502040204020203" pitchFamily="34" charset="0"/>
              </a:rPr>
              <a:t>In districts- </a:t>
            </a:r>
            <a:r>
              <a:rPr lang="en-US" i="1" dirty="0" err="1">
                <a:cs typeface="Segoe UI" panose="020B0502040204020203" pitchFamily="34" charset="0"/>
              </a:rPr>
              <a:t>Rajshahi</a:t>
            </a:r>
            <a:r>
              <a:rPr lang="en-US" i="1" dirty="0">
                <a:cs typeface="Segoe UI" panose="020B0502040204020203" pitchFamily="34" charset="0"/>
              </a:rPr>
              <a:t>, </a:t>
            </a:r>
            <a:r>
              <a:rPr lang="en-US" i="1" dirty="0" err="1">
                <a:cs typeface="Segoe UI" panose="020B0502040204020203" pitchFamily="34" charset="0"/>
              </a:rPr>
              <a:t>Naogaon</a:t>
            </a:r>
            <a:r>
              <a:rPr lang="en-US" i="1" dirty="0">
                <a:cs typeface="Segoe UI" panose="020B0502040204020203" pitchFamily="34" charset="0"/>
              </a:rPr>
              <a:t>, </a:t>
            </a:r>
            <a:r>
              <a:rPr lang="en-US" i="1" dirty="0" err="1">
                <a:cs typeface="Segoe UI" panose="020B0502040204020203" pitchFamily="34" charset="0"/>
              </a:rPr>
              <a:t>Natore</a:t>
            </a:r>
            <a:r>
              <a:rPr lang="en-US" i="1" dirty="0">
                <a:cs typeface="Segoe UI" panose="020B0502040204020203" pitchFamily="34" charset="0"/>
              </a:rPr>
              <a:t>, Pabna, Sirajganj, </a:t>
            </a:r>
            <a:r>
              <a:rPr lang="en-US" i="1" dirty="0" err="1">
                <a:cs typeface="Segoe UI" panose="020B0502040204020203" pitchFamily="34" charset="0"/>
              </a:rPr>
              <a:t>Bogra</a:t>
            </a:r>
            <a:r>
              <a:rPr lang="en-US" i="1" dirty="0">
                <a:cs typeface="Segoe UI" panose="020B0502040204020203" pitchFamily="34" charset="0"/>
              </a:rPr>
              <a:t> </a:t>
            </a:r>
          </a:p>
          <a:p>
            <a:pPr marL="1076325" indent="-284163" algn="just">
              <a:tabLst>
                <a:tab pos="1138238" algn="l"/>
              </a:tabLst>
            </a:pPr>
            <a:r>
              <a:rPr lang="en-US" i="1" dirty="0">
                <a:cs typeface="Segoe UI" panose="020B0502040204020203" pitchFamily="34" charset="0"/>
              </a:rPr>
              <a:t>Increased drainage efficiency to 0.75</a:t>
            </a:r>
          </a:p>
          <a:p>
            <a:pPr marL="1076325" indent="-284163" algn="just">
              <a:tabLst>
                <a:tab pos="1138238" algn="l"/>
              </a:tabLst>
            </a:pPr>
            <a:r>
              <a:rPr lang="en-US" i="1" dirty="0">
                <a:cs typeface="Segoe UI" panose="020B0502040204020203" pitchFamily="34" charset="0"/>
              </a:rPr>
              <a:t>Regulator opened on Decade 1, closed on Decade 36. </a:t>
            </a:r>
          </a:p>
          <a:p>
            <a:pPr marL="1076325" indent="-284163" algn="just">
              <a:tabLst>
                <a:tab pos="1138238" algn="l"/>
              </a:tabLst>
            </a:pPr>
            <a:r>
              <a:rPr lang="en-US" i="1" dirty="0">
                <a:cs typeface="Segoe UI" panose="020B0502040204020203" pitchFamily="34" charset="0"/>
              </a:rPr>
              <a:t>Both SW and GW irrigation enabled</a:t>
            </a:r>
          </a:p>
          <a:p>
            <a:pPr marL="1076325" indent="-284163" algn="just">
              <a:tabLst>
                <a:tab pos="1138238" algn="l"/>
              </a:tabLst>
            </a:pPr>
            <a:r>
              <a:rPr lang="en-US" i="1" dirty="0">
                <a:cs typeface="Segoe UI" panose="020B0502040204020203" pitchFamily="34" charset="0"/>
              </a:rPr>
              <a:t>Irrigation pumping turned on Decade 1, off Decade 36</a:t>
            </a:r>
          </a:p>
          <a:p>
            <a:pPr marL="1076325" indent="-284163">
              <a:tabLst>
                <a:tab pos="1138238" algn="l"/>
              </a:tabLst>
            </a:pPr>
            <a:r>
              <a:rPr lang="en-US" i="1" dirty="0">
                <a:cs typeface="Segoe UI" panose="020B0502040204020203" pitchFamily="34" charset="0"/>
              </a:rPr>
              <a:t>SW irrigation efficiency = 0.45,</a:t>
            </a:r>
            <a:br>
              <a:rPr lang="en-US" i="1" dirty="0">
                <a:cs typeface="Segoe UI" panose="020B0502040204020203" pitchFamily="34" charset="0"/>
              </a:rPr>
            </a:br>
            <a:r>
              <a:rPr lang="en-US" i="1" dirty="0">
                <a:cs typeface="Segoe UI" panose="020B0502040204020203" pitchFamily="34" charset="0"/>
              </a:rPr>
              <a:t>GW irrigation efficiency = 0.6</a:t>
            </a:r>
          </a:p>
          <a:p>
            <a:pPr marL="1076325" indent="-284163" algn="just">
              <a:tabLst>
                <a:tab pos="1138238" algn="l"/>
              </a:tabLst>
            </a:pPr>
            <a:r>
              <a:rPr lang="en-US" i="1" dirty="0">
                <a:cs typeface="Segoe UI" panose="020B0502040204020203" pitchFamily="34" charset="0"/>
              </a:rPr>
              <a:t>SW irrigation capacity= 3m</a:t>
            </a:r>
            <a:r>
              <a:rPr lang="en-US" i="1" baseline="30000" dirty="0">
                <a:cs typeface="Segoe UI" panose="020B0502040204020203" pitchFamily="34" charset="0"/>
              </a:rPr>
              <a:t>3</a:t>
            </a:r>
            <a:r>
              <a:rPr lang="en-US" i="1" dirty="0">
                <a:cs typeface="Segoe UI" panose="020B0502040204020203" pitchFamily="34" charset="0"/>
              </a:rPr>
              <a:t>/s</a:t>
            </a:r>
          </a:p>
          <a:p>
            <a:pPr marL="1076325" indent="-284163" algn="just">
              <a:tabLst>
                <a:tab pos="1138238" algn="l"/>
              </a:tabLst>
            </a:pPr>
            <a:endParaRPr lang="en-US" i="1" dirty="0">
              <a:cs typeface="Segoe UI" panose="020B0502040204020203" pitchFamily="34" charset="0"/>
            </a:endParaRPr>
          </a:p>
          <a:p>
            <a:endParaRPr lang="en-US" dirty="0"/>
          </a:p>
        </p:txBody>
      </p:sp>
      <p:sp>
        <p:nvSpPr>
          <p:cNvPr id="4" name="Content Placeholder 3">
            <a:extLst>
              <a:ext uri="{FF2B5EF4-FFF2-40B4-BE49-F238E27FC236}">
                <a16:creationId xmlns:a16="http://schemas.microsoft.com/office/drawing/2014/main" id="{1DCB7696-FC56-4160-9B84-EF00184F5E01}"/>
              </a:ext>
            </a:extLst>
          </p:cNvPr>
          <p:cNvSpPr>
            <a:spLocks noGrp="1"/>
          </p:cNvSpPr>
          <p:nvPr>
            <p:ph sz="half" idx="1"/>
          </p:nvPr>
        </p:nvSpPr>
        <p:spPr>
          <a:xfrm>
            <a:off x="106259" y="2335993"/>
            <a:ext cx="4889500" cy="2936224"/>
          </a:xfrm>
          <a:solidFill>
            <a:srgbClr val="92D050"/>
          </a:solidFill>
          <a:ln w="25400">
            <a:solidFill>
              <a:schemeClr val="accent1"/>
            </a:solidFill>
          </a:ln>
        </p:spPr>
        <p:txBody>
          <a:bodyPr>
            <a:noAutofit/>
          </a:bodyPr>
          <a:lstStyle/>
          <a:p>
            <a:pPr marL="0" indent="0">
              <a:lnSpc>
                <a:spcPct val="100000"/>
              </a:lnSpc>
              <a:spcBef>
                <a:spcPts val="600"/>
              </a:spcBef>
              <a:spcAft>
                <a:spcPts val="600"/>
              </a:spcAft>
              <a:buNone/>
            </a:pPr>
            <a:r>
              <a:rPr lang="en-US" sz="2200" dirty="0"/>
              <a:t>Strategic </a:t>
            </a:r>
          </a:p>
          <a:p>
            <a:pPr marL="574675" indent="-284163">
              <a:lnSpc>
                <a:spcPct val="100000"/>
              </a:lnSpc>
              <a:spcBef>
                <a:spcPts val="600"/>
              </a:spcBef>
              <a:spcAft>
                <a:spcPts val="600"/>
              </a:spcAft>
            </a:pPr>
            <a:r>
              <a:rPr lang="en-GB" sz="2200" dirty="0">
                <a:cs typeface="Segoe UI" panose="020B0502040204020203" pitchFamily="34" charset="0"/>
              </a:rPr>
              <a:t>No breaches and no spilling over the existing embankments</a:t>
            </a:r>
          </a:p>
          <a:p>
            <a:pPr marL="574675" indent="-284163">
              <a:lnSpc>
                <a:spcPct val="100000"/>
              </a:lnSpc>
              <a:spcBef>
                <a:spcPts val="600"/>
              </a:spcBef>
              <a:spcAft>
                <a:spcPts val="600"/>
              </a:spcAft>
            </a:pPr>
            <a:r>
              <a:rPr lang="en-GB" sz="2200" dirty="0">
                <a:cs typeface="Segoe UI" panose="020B0502040204020203" pitchFamily="34" charset="0"/>
              </a:rPr>
              <a:t>Main public cuts provided with structures or weirs</a:t>
            </a:r>
          </a:p>
          <a:p>
            <a:pPr marL="574675" indent="-284163">
              <a:lnSpc>
                <a:spcPct val="100000"/>
              </a:lnSpc>
              <a:spcBef>
                <a:spcPts val="600"/>
              </a:spcBef>
              <a:spcAft>
                <a:spcPts val="600"/>
              </a:spcAft>
            </a:pPr>
            <a:r>
              <a:rPr lang="en-GB" sz="2200" dirty="0">
                <a:cs typeface="Segoe UI" panose="020B0502040204020203" pitchFamily="34" charset="0"/>
              </a:rPr>
              <a:t>Dredging in Sib river </a:t>
            </a:r>
          </a:p>
          <a:p>
            <a:pPr>
              <a:lnSpc>
                <a:spcPct val="100000"/>
              </a:lnSpc>
              <a:spcBef>
                <a:spcPts val="600"/>
              </a:spcBef>
              <a:spcAft>
                <a:spcPts val="600"/>
              </a:spcAft>
            </a:pPr>
            <a:endParaRPr lang="en-US" sz="2200" i="1" dirty="0"/>
          </a:p>
        </p:txBody>
      </p:sp>
      <p:sp>
        <p:nvSpPr>
          <p:cNvPr id="5" name="Arrow: Striped Right 4">
            <a:extLst>
              <a:ext uri="{FF2B5EF4-FFF2-40B4-BE49-F238E27FC236}">
                <a16:creationId xmlns:a16="http://schemas.microsoft.com/office/drawing/2014/main" id="{D63D5E6D-B2C9-487F-B16C-F45F7786A0E0}"/>
              </a:ext>
            </a:extLst>
          </p:cNvPr>
          <p:cNvSpPr/>
          <p:nvPr/>
        </p:nvSpPr>
        <p:spPr>
          <a:xfrm>
            <a:off x="5091572" y="3477598"/>
            <a:ext cx="1334473" cy="4672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3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1" presetClass="entr" presetSubtype="0" fill="hold" grpId="1" nodeType="with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DF10-88CC-4F66-9559-0831A9418822}"/>
              </a:ext>
            </a:extLst>
          </p:cNvPr>
          <p:cNvSpPr>
            <a:spLocks noGrp="1"/>
          </p:cNvSpPr>
          <p:nvPr>
            <p:ph type="title"/>
          </p:nvPr>
        </p:nvSpPr>
        <p:spPr>
          <a:xfrm>
            <a:off x="914400" y="277859"/>
            <a:ext cx="11277600" cy="467213"/>
          </a:xfrm>
        </p:spPr>
        <p:txBody>
          <a:bodyPr vert="horz" lIns="91440" tIns="45720" rIns="91440" bIns="45720" rtlCol="0" anchor="ctr">
            <a:noAutofit/>
          </a:bodyPr>
          <a:lstStyle/>
          <a:p>
            <a:r>
              <a:rPr lang="en-US" sz="3600" dirty="0"/>
              <a:t>Option 1</a:t>
            </a:r>
          </a:p>
        </p:txBody>
      </p:sp>
      <p:sp>
        <p:nvSpPr>
          <p:cNvPr id="8" name="Content Placeholder 4">
            <a:extLst>
              <a:ext uri="{FF2B5EF4-FFF2-40B4-BE49-F238E27FC236}">
                <a16:creationId xmlns:a16="http://schemas.microsoft.com/office/drawing/2014/main" id="{041C8780-8E24-4001-AB99-FD8B143E33A2}"/>
              </a:ext>
            </a:extLst>
          </p:cNvPr>
          <p:cNvSpPr txBox="1">
            <a:spLocks/>
          </p:cNvSpPr>
          <p:nvPr/>
        </p:nvSpPr>
        <p:spPr>
          <a:xfrm>
            <a:off x="743712" y="1160357"/>
            <a:ext cx="9156700" cy="4112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Expected Outputs: </a:t>
            </a:r>
          </a:p>
          <a:p>
            <a:pPr marL="576262" indent="-285750" algn="just">
              <a:lnSpc>
                <a:spcPct val="160000"/>
              </a:lnSpc>
              <a:spcBef>
                <a:spcPts val="600"/>
              </a:spcBef>
              <a:spcAft>
                <a:spcPts val="600"/>
              </a:spcAft>
              <a:buSzPts val="1200"/>
              <a:buFont typeface="Wingdings" panose="05000000000000000000" pitchFamily="2" charset="2"/>
              <a:buChar char="§"/>
            </a:pPr>
            <a:r>
              <a:rPr lang="en-US" sz="2400" dirty="0">
                <a:cs typeface="Segoe UI" panose="020B0502040204020203" pitchFamily="34" charset="0"/>
              </a:rPr>
              <a:t>Increase in drainage capacity of the </a:t>
            </a:r>
            <a:r>
              <a:rPr lang="en-US" sz="2400" dirty="0" err="1">
                <a:cs typeface="Segoe UI" panose="020B0502040204020203" pitchFamily="34" charset="0"/>
              </a:rPr>
              <a:t>beel</a:t>
            </a:r>
            <a:r>
              <a:rPr lang="en-US" sz="2400" dirty="0">
                <a:cs typeface="Segoe UI" panose="020B0502040204020203" pitchFamily="34" charset="0"/>
              </a:rPr>
              <a:t> area</a:t>
            </a:r>
          </a:p>
          <a:p>
            <a:pPr marL="576262" indent="-285750" algn="just">
              <a:lnSpc>
                <a:spcPct val="160000"/>
              </a:lnSpc>
              <a:spcBef>
                <a:spcPts val="600"/>
              </a:spcBef>
              <a:spcAft>
                <a:spcPts val="600"/>
              </a:spcAft>
              <a:buSzPts val="1200"/>
              <a:buFont typeface="Wingdings" panose="05000000000000000000" pitchFamily="2" charset="2"/>
              <a:buChar char="§"/>
            </a:pPr>
            <a:r>
              <a:rPr lang="en-US" sz="2400" dirty="0">
                <a:cs typeface="Segoe UI" panose="020B0502040204020203" pitchFamily="34" charset="0"/>
              </a:rPr>
              <a:t>Water is allowed inside the polders </a:t>
            </a:r>
          </a:p>
          <a:p>
            <a:pPr marL="576262" indent="-285750" algn="just">
              <a:lnSpc>
                <a:spcPct val="160000"/>
              </a:lnSpc>
              <a:spcBef>
                <a:spcPts val="600"/>
              </a:spcBef>
              <a:spcAft>
                <a:spcPts val="600"/>
              </a:spcAft>
              <a:buSzPts val="1200"/>
              <a:buFont typeface="Wingdings" panose="05000000000000000000" pitchFamily="2" charset="2"/>
              <a:buChar char="§"/>
            </a:pPr>
            <a:r>
              <a:rPr lang="en-US" sz="2400" dirty="0">
                <a:cs typeface="Segoe UI" panose="020B0502040204020203" pitchFamily="34" charset="0"/>
              </a:rPr>
              <a:t>Allowing migration of fishes and uninterrupted navigation</a:t>
            </a:r>
          </a:p>
          <a:p>
            <a:pPr marL="574675" indent="-284163" algn="just">
              <a:lnSpc>
                <a:spcPct val="160000"/>
              </a:lnSpc>
              <a:spcBef>
                <a:spcPts val="600"/>
              </a:spcBef>
              <a:spcAft>
                <a:spcPts val="600"/>
              </a:spcAft>
            </a:pPr>
            <a:r>
              <a:rPr lang="en-US" sz="2400" dirty="0">
                <a:cs typeface="Segoe UI" panose="020B0502040204020203" pitchFamily="34" charset="0"/>
              </a:rPr>
              <a:t>Decrease in Ground water depletion</a:t>
            </a:r>
          </a:p>
        </p:txBody>
      </p:sp>
    </p:spTree>
    <p:extLst>
      <p:ext uri="{BB962C8B-B14F-4D97-AF65-F5344CB8AC3E}">
        <p14:creationId xmlns:p14="http://schemas.microsoft.com/office/powerpoint/2010/main" val="3338106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48D9-6468-43AC-8A40-916695469E64}"/>
              </a:ext>
            </a:extLst>
          </p:cNvPr>
          <p:cNvSpPr>
            <a:spLocks noGrp="1"/>
          </p:cNvSpPr>
          <p:nvPr>
            <p:ph type="title"/>
          </p:nvPr>
        </p:nvSpPr>
        <p:spPr>
          <a:xfrm>
            <a:off x="838200" y="365125"/>
            <a:ext cx="5181600" cy="1325563"/>
          </a:xfrm>
        </p:spPr>
        <p:txBody>
          <a:bodyPr/>
          <a:lstStyle/>
          <a:p>
            <a:r>
              <a:rPr lang="en-US" dirty="0"/>
              <a:t>Option2: Green </a:t>
            </a:r>
            <a:r>
              <a:rPr lang="en-US" dirty="0" err="1"/>
              <a:t>Beels</a:t>
            </a:r>
            <a:endParaRPr lang="en-US" dirty="0"/>
          </a:p>
        </p:txBody>
      </p:sp>
      <p:sp>
        <p:nvSpPr>
          <p:cNvPr id="3" name="Content Placeholder 2">
            <a:extLst>
              <a:ext uri="{FF2B5EF4-FFF2-40B4-BE49-F238E27FC236}">
                <a16:creationId xmlns:a16="http://schemas.microsoft.com/office/drawing/2014/main" id="{C1EC3714-EF14-42AE-856F-61BB40595950}"/>
              </a:ext>
            </a:extLst>
          </p:cNvPr>
          <p:cNvSpPr>
            <a:spLocks noGrp="1"/>
          </p:cNvSpPr>
          <p:nvPr>
            <p:ph sz="half" idx="1"/>
          </p:nvPr>
        </p:nvSpPr>
        <p:spPr>
          <a:xfrm>
            <a:off x="1" y="2726820"/>
            <a:ext cx="5592726" cy="2581275"/>
          </a:xfrm>
        </p:spPr>
        <p:txBody>
          <a:bodyPr>
            <a:normAutofit/>
          </a:bodyPr>
          <a:lstStyle/>
          <a:p>
            <a:pPr marL="0" indent="0">
              <a:buNone/>
            </a:pPr>
            <a:r>
              <a:rPr lang="en-US" sz="2800" dirty="0"/>
              <a:t>Strategic Interventions: </a:t>
            </a:r>
          </a:p>
          <a:p>
            <a:r>
              <a:rPr lang="en-US" sz="2400" dirty="0"/>
              <a:t>Realigning polder boundary/embankment</a:t>
            </a:r>
          </a:p>
          <a:p>
            <a:r>
              <a:rPr lang="en-US" sz="2400" dirty="0"/>
              <a:t>Flood proofing some portions of settlement so that flood damage gets reduced</a:t>
            </a:r>
          </a:p>
          <a:p>
            <a:pPr marL="0" indent="0">
              <a:buNone/>
            </a:pPr>
            <a:endParaRPr lang="en-US" sz="2800" dirty="0"/>
          </a:p>
        </p:txBody>
      </p:sp>
      <p:pic>
        <p:nvPicPr>
          <p:cNvPr id="6" name="Content Placeholder 5">
            <a:extLst>
              <a:ext uri="{FF2B5EF4-FFF2-40B4-BE49-F238E27FC236}">
                <a16:creationId xmlns:a16="http://schemas.microsoft.com/office/drawing/2014/main" id="{F455241E-7AB1-431D-B743-34DFC49C7477}"/>
              </a:ext>
            </a:extLst>
          </p:cNvPr>
          <p:cNvPicPr>
            <a:picLocks noGrp="1" noChangeAspect="1"/>
          </p:cNvPicPr>
          <p:nvPr>
            <p:ph sz="half" idx="2"/>
          </p:nvPr>
        </p:nvPicPr>
        <p:blipFill rotWithShape="1">
          <a:blip r:embed="rId2"/>
          <a:srcRect l="12703" t="17329" r="33149" b="3973"/>
          <a:stretch/>
        </p:blipFill>
        <p:spPr>
          <a:xfrm>
            <a:off x="5369744" y="513985"/>
            <a:ext cx="6616062" cy="5419325"/>
          </a:xfrm>
        </p:spPr>
      </p:pic>
      <p:grpSp>
        <p:nvGrpSpPr>
          <p:cNvPr id="5" name="Group 4">
            <a:extLst>
              <a:ext uri="{FF2B5EF4-FFF2-40B4-BE49-F238E27FC236}">
                <a16:creationId xmlns:a16="http://schemas.microsoft.com/office/drawing/2014/main" id="{4718256D-48F5-4A1A-8A9E-A6AE84A66DB5}"/>
              </a:ext>
            </a:extLst>
          </p:cNvPr>
          <p:cNvGrpSpPr/>
          <p:nvPr/>
        </p:nvGrpSpPr>
        <p:grpSpPr>
          <a:xfrm>
            <a:off x="5403717" y="1682318"/>
            <a:ext cx="3196710" cy="1369503"/>
            <a:chOff x="5403717" y="1533458"/>
            <a:chExt cx="3196710" cy="1369503"/>
          </a:xfrm>
        </p:grpSpPr>
        <p:sp>
          <p:nvSpPr>
            <p:cNvPr id="4" name="Arrow: Down 3">
              <a:extLst>
                <a:ext uri="{FF2B5EF4-FFF2-40B4-BE49-F238E27FC236}">
                  <a16:creationId xmlns:a16="http://schemas.microsoft.com/office/drawing/2014/main" id="{AF6FF22E-1E06-4299-BE11-60C4E408D1AD}"/>
                </a:ext>
              </a:extLst>
            </p:cNvPr>
            <p:cNvSpPr/>
            <p:nvPr/>
          </p:nvSpPr>
          <p:spPr>
            <a:xfrm rot="17956589">
              <a:off x="5568817" y="1368358"/>
              <a:ext cx="304800" cy="635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7FB84DF5-8C5A-4613-BE20-375BDBF2107E}"/>
                </a:ext>
              </a:extLst>
            </p:cNvPr>
            <p:cNvSpPr/>
            <p:nvPr/>
          </p:nvSpPr>
          <p:spPr>
            <a:xfrm rot="21341881">
              <a:off x="8295627" y="2267961"/>
              <a:ext cx="304800" cy="635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4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0" tmFilter="0, 0; .2, .5; .8, .5; 1, 0"/>
                                        <p:tgtEl>
                                          <p:spTgt spid="5"/>
                                        </p:tgtEl>
                                      </p:cBhvr>
                                    </p:animEffect>
                                    <p:animScale>
                                      <p:cBhvr>
                                        <p:cTn id="7" dur="2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ABEED-9058-4C8C-BF0F-206EEFF661FB}"/>
              </a:ext>
            </a:extLst>
          </p:cNvPr>
          <p:cNvSpPr>
            <a:spLocks noGrp="1"/>
          </p:cNvSpPr>
          <p:nvPr>
            <p:ph type="title"/>
          </p:nvPr>
        </p:nvSpPr>
        <p:spPr/>
        <p:txBody>
          <a:bodyPr/>
          <a:lstStyle/>
          <a:p>
            <a:r>
              <a:rPr lang="en-US" dirty="0"/>
              <a:t>Option2: Green </a:t>
            </a:r>
            <a:r>
              <a:rPr lang="en-US" dirty="0" err="1"/>
              <a:t>Beels</a:t>
            </a:r>
            <a:endParaRPr lang="en-US" dirty="0"/>
          </a:p>
        </p:txBody>
      </p:sp>
      <p:sp>
        <p:nvSpPr>
          <p:cNvPr id="3" name="Content Placeholder 2">
            <a:extLst>
              <a:ext uri="{FF2B5EF4-FFF2-40B4-BE49-F238E27FC236}">
                <a16:creationId xmlns:a16="http://schemas.microsoft.com/office/drawing/2014/main" id="{9E037BCB-27CC-4DE6-842B-0C723E08247E}"/>
              </a:ext>
            </a:extLst>
          </p:cNvPr>
          <p:cNvSpPr>
            <a:spLocks noGrp="1"/>
          </p:cNvSpPr>
          <p:nvPr>
            <p:ph sz="half" idx="1"/>
          </p:nvPr>
        </p:nvSpPr>
        <p:spPr>
          <a:xfrm>
            <a:off x="419100" y="1825625"/>
            <a:ext cx="5854700" cy="3943804"/>
          </a:xfrm>
        </p:spPr>
        <p:txBody>
          <a:bodyPr>
            <a:normAutofit lnSpcReduction="10000"/>
          </a:bodyPr>
          <a:lstStyle/>
          <a:p>
            <a:pPr marL="0" indent="0">
              <a:spcBef>
                <a:spcPts val="600"/>
              </a:spcBef>
              <a:spcAft>
                <a:spcPts val="600"/>
              </a:spcAft>
              <a:buNone/>
            </a:pPr>
            <a:r>
              <a:rPr lang="en-US" sz="2400" dirty="0"/>
              <a:t>Changed parameters in Metamodel: </a:t>
            </a:r>
          </a:p>
          <a:p>
            <a:pPr marL="0" indent="0">
              <a:spcBef>
                <a:spcPts val="600"/>
              </a:spcBef>
              <a:spcAft>
                <a:spcPts val="600"/>
              </a:spcAft>
              <a:buNone/>
            </a:pPr>
            <a:endParaRPr lang="en-US" sz="2400" dirty="0"/>
          </a:p>
          <a:p>
            <a:pPr lvl="1">
              <a:spcBef>
                <a:spcPts val="600"/>
              </a:spcBef>
              <a:spcAft>
                <a:spcPts val="600"/>
              </a:spcAft>
            </a:pPr>
            <a:r>
              <a:rPr lang="en-US" sz="2400" dirty="0"/>
              <a:t>Selecting parcels of land containing </a:t>
            </a:r>
            <a:r>
              <a:rPr lang="en-US" sz="2400" dirty="0" err="1"/>
              <a:t>beels</a:t>
            </a:r>
            <a:r>
              <a:rPr lang="en-US" sz="2400" dirty="0"/>
              <a:t>/permanent waterbodies to be left outside the polder areas </a:t>
            </a:r>
          </a:p>
          <a:p>
            <a:pPr lvl="1">
              <a:spcBef>
                <a:spcPts val="600"/>
              </a:spcBef>
              <a:spcAft>
                <a:spcPts val="600"/>
              </a:spcAft>
            </a:pPr>
            <a:r>
              <a:rPr lang="en-US" sz="2400" dirty="0"/>
              <a:t>Transferring calculated amount of area from “Project” to “Non-Project” </a:t>
            </a:r>
            <a:r>
              <a:rPr lang="en-US" sz="2400" dirty="0" err="1"/>
              <a:t>Upazila</a:t>
            </a:r>
            <a:r>
              <a:rPr lang="en-US" sz="2400" dirty="0"/>
              <a:t>-wise</a:t>
            </a:r>
          </a:p>
          <a:p>
            <a:pPr lvl="1">
              <a:spcBef>
                <a:spcPts val="600"/>
              </a:spcBef>
              <a:spcAft>
                <a:spcPts val="600"/>
              </a:spcAft>
            </a:pPr>
            <a:r>
              <a:rPr lang="en-US" sz="2400" dirty="0"/>
              <a:t>Changing values in the ‘Flood Damage Function’ files</a:t>
            </a:r>
          </a:p>
          <a:p>
            <a:pPr>
              <a:spcBef>
                <a:spcPts val="600"/>
              </a:spcBef>
              <a:spcAft>
                <a:spcPts val="600"/>
              </a:spcAft>
            </a:pPr>
            <a:endParaRPr lang="en-US" sz="2400" dirty="0"/>
          </a:p>
        </p:txBody>
      </p:sp>
      <p:sp>
        <p:nvSpPr>
          <p:cNvPr id="4" name="Content Placeholder 3">
            <a:extLst>
              <a:ext uri="{FF2B5EF4-FFF2-40B4-BE49-F238E27FC236}">
                <a16:creationId xmlns:a16="http://schemas.microsoft.com/office/drawing/2014/main" id="{49E0770F-A2F0-4A0C-9FC2-53EB652AA663}"/>
              </a:ext>
            </a:extLst>
          </p:cNvPr>
          <p:cNvSpPr>
            <a:spLocks noGrp="1"/>
          </p:cNvSpPr>
          <p:nvPr>
            <p:ph sz="half" idx="2"/>
          </p:nvPr>
        </p:nvSpPr>
        <p:spPr>
          <a:xfrm>
            <a:off x="6388100" y="1825625"/>
            <a:ext cx="5181600" cy="3943804"/>
          </a:xfrm>
        </p:spPr>
        <p:txBody>
          <a:bodyPr>
            <a:normAutofit lnSpcReduction="10000"/>
          </a:bodyPr>
          <a:lstStyle/>
          <a:p>
            <a:pPr marL="0" indent="0">
              <a:spcBef>
                <a:spcPts val="600"/>
              </a:spcBef>
              <a:spcAft>
                <a:spcPts val="600"/>
              </a:spcAft>
              <a:buNone/>
            </a:pPr>
            <a:r>
              <a:rPr lang="en-US" sz="2400" dirty="0"/>
              <a:t>Expected Outputs: </a:t>
            </a:r>
          </a:p>
          <a:p>
            <a:pPr lvl="1">
              <a:spcBef>
                <a:spcPts val="600"/>
              </a:spcBef>
              <a:spcAft>
                <a:spcPts val="600"/>
              </a:spcAft>
            </a:pPr>
            <a:r>
              <a:rPr lang="en-US" sz="2400" dirty="0"/>
              <a:t>Increase in ecosystem values and services in the </a:t>
            </a:r>
            <a:r>
              <a:rPr lang="en-US" sz="2400" dirty="0" err="1"/>
              <a:t>beels</a:t>
            </a:r>
            <a:r>
              <a:rPr lang="en-US" sz="2400" dirty="0"/>
              <a:t> (not computable in the </a:t>
            </a:r>
            <a:r>
              <a:rPr lang="en-US" sz="2400" dirty="0" err="1"/>
              <a:t>MetaModel</a:t>
            </a:r>
            <a:r>
              <a:rPr lang="en-US" sz="2400" dirty="0"/>
              <a:t>) </a:t>
            </a:r>
          </a:p>
          <a:p>
            <a:pPr lvl="1">
              <a:spcBef>
                <a:spcPts val="600"/>
              </a:spcBef>
              <a:spcAft>
                <a:spcPts val="600"/>
              </a:spcAft>
            </a:pPr>
            <a:r>
              <a:rPr lang="en-US" sz="2400" dirty="0"/>
              <a:t>Reduced damage due to river floods</a:t>
            </a:r>
          </a:p>
          <a:p>
            <a:pPr>
              <a:spcBef>
                <a:spcPts val="600"/>
              </a:spcBef>
              <a:spcAft>
                <a:spcPts val="600"/>
              </a:spcAft>
            </a:pPr>
            <a:endParaRPr lang="en-US" sz="2400" dirty="0"/>
          </a:p>
        </p:txBody>
      </p:sp>
    </p:spTree>
    <p:extLst>
      <p:ext uri="{BB962C8B-B14F-4D97-AF65-F5344CB8AC3E}">
        <p14:creationId xmlns:p14="http://schemas.microsoft.com/office/powerpoint/2010/main" val="92341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0838-7953-BD40-B410-B4BF4FDFBA3E}"/>
              </a:ext>
            </a:extLst>
          </p:cNvPr>
          <p:cNvSpPr>
            <a:spLocks noGrp="1"/>
          </p:cNvSpPr>
          <p:nvPr>
            <p:ph type="title"/>
          </p:nvPr>
        </p:nvSpPr>
        <p:spPr>
          <a:xfrm>
            <a:off x="838200" y="2299153"/>
            <a:ext cx="10515600" cy="764858"/>
          </a:xfrm>
        </p:spPr>
        <p:txBody>
          <a:bodyPr/>
          <a:lstStyle/>
          <a:p>
            <a:pPr algn="ctr"/>
            <a:r>
              <a:rPr lang="nl-NL" dirty="0" err="1"/>
              <a:t>Developing</a:t>
            </a:r>
            <a:r>
              <a:rPr lang="nl-NL" dirty="0"/>
              <a:t> </a:t>
            </a:r>
            <a:r>
              <a:rPr lang="nl-NL" dirty="0" err="1"/>
              <a:t>the</a:t>
            </a:r>
            <a:r>
              <a:rPr lang="nl-NL" dirty="0"/>
              <a:t> partnership </a:t>
            </a:r>
            <a:r>
              <a:rPr lang="nl-NL" dirty="0" err="1"/>
              <a:t>for</a:t>
            </a:r>
            <a:r>
              <a:rPr lang="nl-NL" dirty="0"/>
              <a:t> </a:t>
            </a:r>
            <a:r>
              <a:rPr lang="nl-NL" dirty="0" err="1"/>
              <a:t>applied</a:t>
            </a:r>
            <a:r>
              <a:rPr lang="nl-NL" dirty="0"/>
              <a:t> research </a:t>
            </a:r>
            <a:r>
              <a:rPr lang="nl-NL" dirty="0" err="1"/>
              <a:t>by</a:t>
            </a:r>
            <a:endParaRPr lang="en-BD" dirty="0"/>
          </a:p>
        </p:txBody>
      </p:sp>
      <p:grpSp>
        <p:nvGrpSpPr>
          <p:cNvPr id="13" name="Group 12">
            <a:extLst>
              <a:ext uri="{FF2B5EF4-FFF2-40B4-BE49-F238E27FC236}">
                <a16:creationId xmlns:a16="http://schemas.microsoft.com/office/drawing/2014/main" id="{ECB1D250-F3EA-4A85-A9E1-25F10ED67E7C}"/>
              </a:ext>
            </a:extLst>
          </p:cNvPr>
          <p:cNvGrpSpPr/>
          <p:nvPr/>
        </p:nvGrpSpPr>
        <p:grpSpPr>
          <a:xfrm>
            <a:off x="1060612" y="3498212"/>
            <a:ext cx="10070776" cy="695862"/>
            <a:chOff x="0" y="-24238"/>
            <a:chExt cx="10192029" cy="706138"/>
          </a:xfrm>
        </p:grpSpPr>
        <p:pic>
          <p:nvPicPr>
            <p:cNvPr id="14" name="Picture 13">
              <a:extLst>
                <a:ext uri="{FF2B5EF4-FFF2-40B4-BE49-F238E27FC236}">
                  <a16:creationId xmlns:a16="http://schemas.microsoft.com/office/drawing/2014/main" id="{33C838AD-2AC5-44C4-9F26-0204F3D65395}"/>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artisticLineDrawing/>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0" y="-24238"/>
              <a:ext cx="2172845" cy="706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14">
              <a:extLst>
                <a:ext uri="{FF2B5EF4-FFF2-40B4-BE49-F238E27FC236}">
                  <a16:creationId xmlns:a16="http://schemas.microsoft.com/office/drawing/2014/main" id="{356DCD4E-4BBA-4463-9651-3569770559A2}"/>
                </a:ext>
              </a:extLst>
            </p:cNvPr>
            <p:cNvPicPr>
              <a:picLocks noChangeAspect="1" noChangeArrowheads="1"/>
            </p:cNvPicPr>
            <p:nvPr/>
          </p:nvPicPr>
          <p:blipFill>
            <a:blip r:embed="rId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172928" y="5330"/>
              <a:ext cx="1681316" cy="6354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5" descr="A close up of a logo&#10;&#10;Description automatically generated">
              <a:extLst>
                <a:ext uri="{FF2B5EF4-FFF2-40B4-BE49-F238E27FC236}">
                  <a16:creationId xmlns:a16="http://schemas.microsoft.com/office/drawing/2014/main" id="{3687C8D5-7E30-4EC8-B507-2FF65C5726C6}"/>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7075587" y="0"/>
              <a:ext cx="1063089" cy="632184"/>
            </a:xfrm>
            <a:prstGeom prst="rect">
              <a:avLst/>
            </a:prstGeom>
          </p:spPr>
        </p:pic>
        <p:pic>
          <p:nvPicPr>
            <p:cNvPr id="17" name="Picture 16">
              <a:extLst>
                <a:ext uri="{FF2B5EF4-FFF2-40B4-BE49-F238E27FC236}">
                  <a16:creationId xmlns:a16="http://schemas.microsoft.com/office/drawing/2014/main" id="{225F9109-8C61-495C-91DB-972E23978EB3}"/>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345856" y="14747"/>
              <a:ext cx="2238119" cy="632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17">
              <a:extLst>
                <a:ext uri="{FF2B5EF4-FFF2-40B4-BE49-F238E27FC236}">
                  <a16:creationId xmlns:a16="http://schemas.microsoft.com/office/drawing/2014/main" id="{254171D7-DBFD-4998-B9B4-4FECB3C5742D}"/>
                </a:ext>
              </a:extLst>
            </p:cNvPr>
            <p:cNvPicPr>
              <a:picLocks noChangeAspect="1"/>
            </p:cNvPicPr>
            <p:nvPr/>
          </p:nvPicPr>
          <p:blipFill rotWithShape="1">
            <a:blip r:embed="rId7" cstate="print">
              <a:clrChange>
                <a:clrFrom>
                  <a:srgbClr val="23425F"/>
                </a:clrFrom>
                <a:clrTo>
                  <a:srgbClr val="23425F">
                    <a:alpha val="0"/>
                  </a:srgbClr>
                </a:clrTo>
              </a:clrChange>
              <a:grayscl/>
              <a:extLst>
                <a:ext uri="{28A0092B-C50C-407E-A947-70E740481C1C}">
                  <a14:useLocalDpi xmlns:a14="http://schemas.microsoft.com/office/drawing/2010/main" val="0"/>
                </a:ext>
              </a:extLst>
            </a:blip>
            <a:srcRect l="8427" r="7371" b="19870"/>
            <a:stretch/>
          </p:blipFill>
          <p:spPr>
            <a:xfrm>
              <a:off x="8630288" y="0"/>
              <a:ext cx="1561741" cy="647116"/>
            </a:xfrm>
            <a:prstGeom prst="rect">
              <a:avLst/>
            </a:prstGeom>
          </p:spPr>
        </p:pic>
      </p:grpSp>
      <p:pic>
        <p:nvPicPr>
          <p:cNvPr id="10" name="Picture 9">
            <a:extLst>
              <a:ext uri="{FF2B5EF4-FFF2-40B4-BE49-F238E27FC236}">
                <a16:creationId xmlns:a16="http://schemas.microsoft.com/office/drawing/2014/main" id="{CD6DC395-7FFF-4AC3-AF0F-A0D1F4C2C3E4}"/>
              </a:ext>
            </a:extLst>
          </p:cNvPr>
          <p:cNvPicPr>
            <a:picLocks noChangeAspect="1"/>
          </p:cNvPicPr>
          <p:nvPr/>
        </p:nvPicPr>
        <p:blipFill rotWithShape="1">
          <a:blip r:embed="rId8"/>
          <a:srcRect l="7647" t="7480" r="3318" b="9436"/>
          <a:stretch/>
        </p:blipFill>
        <p:spPr>
          <a:xfrm>
            <a:off x="5064580" y="194276"/>
            <a:ext cx="2062840" cy="2017295"/>
          </a:xfrm>
          <a:prstGeom prst="rect">
            <a:avLst/>
          </a:prstGeom>
        </p:spPr>
      </p:pic>
    </p:spTree>
    <p:extLst>
      <p:ext uri="{BB962C8B-B14F-4D97-AF65-F5344CB8AC3E}">
        <p14:creationId xmlns:p14="http://schemas.microsoft.com/office/powerpoint/2010/main" val="1829785800"/>
      </p:ext>
    </p:extLst>
  </p:cSld>
  <p:clrMapOvr>
    <a:masterClrMapping/>
  </p:clrMapOvr>
  <mc:AlternateContent xmlns:mc="http://schemas.openxmlformats.org/markup-compatibility/2006" xmlns:p14="http://schemas.microsoft.com/office/powerpoint/2010/main">
    <mc:Choice Requires="p14">
      <p:transition spd="slow" p14:dur="2000" advTm="11564"/>
    </mc:Choice>
    <mc:Fallback xmlns="">
      <p:transition spd="slow" advTm="1156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188F-59AA-4C82-87EE-4C4F41B32106}"/>
              </a:ext>
            </a:extLst>
          </p:cNvPr>
          <p:cNvSpPr>
            <a:spLocks noGrp="1"/>
          </p:cNvSpPr>
          <p:nvPr>
            <p:ph type="title"/>
          </p:nvPr>
        </p:nvSpPr>
        <p:spPr>
          <a:xfrm>
            <a:off x="838200" y="365125"/>
            <a:ext cx="5257800" cy="1325563"/>
          </a:xfrm>
        </p:spPr>
        <p:txBody>
          <a:bodyPr/>
          <a:lstStyle/>
          <a:p>
            <a:r>
              <a:rPr lang="en-US" dirty="0"/>
              <a:t>Option3: Climate Resilient Roads</a:t>
            </a:r>
          </a:p>
        </p:txBody>
      </p:sp>
      <p:sp>
        <p:nvSpPr>
          <p:cNvPr id="3" name="Content Placeholder 2">
            <a:extLst>
              <a:ext uri="{FF2B5EF4-FFF2-40B4-BE49-F238E27FC236}">
                <a16:creationId xmlns:a16="http://schemas.microsoft.com/office/drawing/2014/main" id="{BA760909-A16C-495A-B9BC-38A5C158D2AD}"/>
              </a:ext>
            </a:extLst>
          </p:cNvPr>
          <p:cNvSpPr>
            <a:spLocks noGrp="1"/>
          </p:cNvSpPr>
          <p:nvPr>
            <p:ph sz="half" idx="1"/>
          </p:nvPr>
        </p:nvSpPr>
        <p:spPr/>
        <p:txBody>
          <a:bodyPr/>
          <a:lstStyle/>
          <a:p>
            <a:r>
              <a:rPr lang="en-US" dirty="0"/>
              <a:t>Strategic Interventions </a:t>
            </a:r>
          </a:p>
          <a:p>
            <a:pPr lvl="1"/>
            <a:r>
              <a:rPr lang="en-US" dirty="0"/>
              <a:t>Elevating Roads at strategic segments</a:t>
            </a:r>
          </a:p>
          <a:p>
            <a:pPr lvl="1"/>
            <a:r>
              <a:rPr lang="en-US" dirty="0"/>
              <a:t>Using culverts, slope protection measures and pavement materials to facilitate GW infiltration and percolation</a:t>
            </a:r>
          </a:p>
          <a:p>
            <a:pPr lvl="1"/>
            <a:r>
              <a:rPr lang="en-US" dirty="0"/>
              <a:t>Using Polder embankments as roads (</a:t>
            </a:r>
            <a:r>
              <a:rPr lang="en-US" dirty="0" err="1"/>
              <a:t>Upazila</a:t>
            </a:r>
            <a:r>
              <a:rPr lang="en-US" dirty="0"/>
              <a:t> Paved Roads only)  </a:t>
            </a:r>
          </a:p>
          <a:p>
            <a:endParaRPr lang="en-US" dirty="0"/>
          </a:p>
        </p:txBody>
      </p:sp>
      <p:pic>
        <p:nvPicPr>
          <p:cNvPr id="6" name="Content Placeholder 5">
            <a:extLst>
              <a:ext uri="{FF2B5EF4-FFF2-40B4-BE49-F238E27FC236}">
                <a16:creationId xmlns:a16="http://schemas.microsoft.com/office/drawing/2014/main" id="{A90843CD-0DC4-4E4F-93EB-7EE093B0E18C}"/>
              </a:ext>
            </a:extLst>
          </p:cNvPr>
          <p:cNvPicPr>
            <a:picLocks noGrp="1" noChangeAspect="1"/>
          </p:cNvPicPr>
          <p:nvPr>
            <p:ph sz="half" idx="2"/>
          </p:nvPr>
        </p:nvPicPr>
        <p:blipFill rotWithShape="1">
          <a:blip r:embed="rId2"/>
          <a:srcRect l="3943" t="3329" r="10605" b="5229"/>
          <a:stretch/>
        </p:blipFill>
        <p:spPr>
          <a:xfrm>
            <a:off x="6257546" y="950976"/>
            <a:ext cx="5617462" cy="4645152"/>
          </a:xfrm>
        </p:spPr>
      </p:pic>
    </p:spTree>
    <p:extLst>
      <p:ext uri="{BB962C8B-B14F-4D97-AF65-F5344CB8AC3E}">
        <p14:creationId xmlns:p14="http://schemas.microsoft.com/office/powerpoint/2010/main" val="340313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267C-8F10-4E40-97F8-79D54F2CD10D}"/>
              </a:ext>
            </a:extLst>
          </p:cNvPr>
          <p:cNvSpPr>
            <a:spLocks noGrp="1"/>
          </p:cNvSpPr>
          <p:nvPr>
            <p:ph type="title"/>
          </p:nvPr>
        </p:nvSpPr>
        <p:spPr/>
        <p:txBody>
          <a:bodyPr/>
          <a:lstStyle/>
          <a:p>
            <a:r>
              <a:rPr lang="en-US" dirty="0"/>
              <a:t>Option3: Climate Resilient Roads</a:t>
            </a:r>
          </a:p>
        </p:txBody>
      </p:sp>
      <p:sp>
        <p:nvSpPr>
          <p:cNvPr id="3" name="Content Placeholder 2">
            <a:extLst>
              <a:ext uri="{FF2B5EF4-FFF2-40B4-BE49-F238E27FC236}">
                <a16:creationId xmlns:a16="http://schemas.microsoft.com/office/drawing/2014/main" id="{B7F6D0EE-852B-4FD0-942A-87E9DB403CF0}"/>
              </a:ext>
            </a:extLst>
          </p:cNvPr>
          <p:cNvSpPr>
            <a:spLocks noGrp="1"/>
          </p:cNvSpPr>
          <p:nvPr>
            <p:ph sz="half" idx="1"/>
          </p:nvPr>
        </p:nvSpPr>
        <p:spPr/>
        <p:txBody>
          <a:bodyPr>
            <a:normAutofit/>
          </a:bodyPr>
          <a:lstStyle/>
          <a:p>
            <a:pPr marL="0" indent="0">
              <a:buNone/>
            </a:pPr>
            <a:r>
              <a:rPr lang="en-US" dirty="0"/>
              <a:t>Changed parameters in Metamodel: </a:t>
            </a:r>
          </a:p>
          <a:p>
            <a:r>
              <a:rPr lang="en-US" dirty="0"/>
              <a:t>Updating data- </a:t>
            </a:r>
          </a:p>
          <a:p>
            <a:pPr lvl="1"/>
            <a:r>
              <a:rPr lang="en-US" dirty="0"/>
              <a:t>Length of Roads </a:t>
            </a:r>
            <a:r>
              <a:rPr lang="en-US" dirty="0" err="1"/>
              <a:t>Upazila</a:t>
            </a:r>
            <a:r>
              <a:rPr lang="en-US" dirty="0"/>
              <a:t>-wise</a:t>
            </a:r>
          </a:p>
          <a:p>
            <a:pPr lvl="1"/>
            <a:r>
              <a:rPr lang="en-US" dirty="0"/>
              <a:t>Relative height of aforementioned type of roads</a:t>
            </a:r>
          </a:p>
          <a:p>
            <a:r>
              <a:rPr lang="en-US" dirty="0"/>
              <a:t>Changing the values in Flood Damage Function to imitate effects of climate resilient roads</a:t>
            </a:r>
          </a:p>
          <a:p>
            <a:r>
              <a:rPr lang="en-US" dirty="0"/>
              <a:t>Increasing Drainage efficiency to 0.75 </a:t>
            </a:r>
            <a:br>
              <a:rPr lang="en-US" dirty="0"/>
            </a:br>
            <a:endParaRPr lang="en-US" dirty="0"/>
          </a:p>
        </p:txBody>
      </p:sp>
      <p:sp>
        <p:nvSpPr>
          <p:cNvPr id="4" name="Content Placeholder 3">
            <a:extLst>
              <a:ext uri="{FF2B5EF4-FFF2-40B4-BE49-F238E27FC236}">
                <a16:creationId xmlns:a16="http://schemas.microsoft.com/office/drawing/2014/main" id="{FEE4452F-FCA9-4AA5-BC1D-F7560C2ED36E}"/>
              </a:ext>
            </a:extLst>
          </p:cNvPr>
          <p:cNvSpPr>
            <a:spLocks noGrp="1"/>
          </p:cNvSpPr>
          <p:nvPr>
            <p:ph sz="half" idx="2"/>
          </p:nvPr>
        </p:nvSpPr>
        <p:spPr/>
        <p:txBody>
          <a:bodyPr>
            <a:normAutofit/>
          </a:bodyPr>
          <a:lstStyle/>
          <a:p>
            <a:pPr marL="0" indent="0">
              <a:buNone/>
            </a:pPr>
            <a:r>
              <a:rPr lang="en-US" dirty="0"/>
              <a:t>Expected Outputs: </a:t>
            </a:r>
          </a:p>
          <a:p>
            <a:r>
              <a:rPr lang="en-US" dirty="0"/>
              <a:t>Decrease in damage to river floods</a:t>
            </a:r>
          </a:p>
          <a:p>
            <a:r>
              <a:rPr lang="en-US" dirty="0"/>
              <a:t>Decrease in Flood Extent</a:t>
            </a:r>
          </a:p>
          <a:p>
            <a:r>
              <a:rPr lang="en-US" dirty="0"/>
              <a:t>Decrease in dry season river flow (increased drainage efficiency leading to more GW infiltration) </a:t>
            </a:r>
          </a:p>
          <a:p>
            <a:endParaRPr lang="en-US" dirty="0"/>
          </a:p>
        </p:txBody>
      </p:sp>
    </p:spTree>
    <p:extLst>
      <p:ext uri="{BB962C8B-B14F-4D97-AF65-F5344CB8AC3E}">
        <p14:creationId xmlns:p14="http://schemas.microsoft.com/office/powerpoint/2010/main" val="1032409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9A9A-6573-4E2A-BD47-7EA7D670AF47}"/>
              </a:ext>
            </a:extLst>
          </p:cNvPr>
          <p:cNvSpPr>
            <a:spLocks noGrp="1"/>
          </p:cNvSpPr>
          <p:nvPr>
            <p:ph type="title"/>
          </p:nvPr>
        </p:nvSpPr>
        <p:spPr>
          <a:xfrm>
            <a:off x="723936" y="393405"/>
            <a:ext cx="10515600" cy="787400"/>
          </a:xfrm>
        </p:spPr>
        <p:txBody>
          <a:bodyPr/>
          <a:lstStyle/>
          <a:p>
            <a:r>
              <a:rPr lang="en-US" dirty="0"/>
              <a:t>Meta Model Outputs: Option1,II and III</a:t>
            </a:r>
          </a:p>
        </p:txBody>
      </p:sp>
      <p:pic>
        <p:nvPicPr>
          <p:cNvPr id="4" name="Picture 3">
            <a:extLst>
              <a:ext uri="{FF2B5EF4-FFF2-40B4-BE49-F238E27FC236}">
                <a16:creationId xmlns:a16="http://schemas.microsoft.com/office/drawing/2014/main" id="{348B2734-EA95-4B6D-8B8B-811FD29FDC45}"/>
              </a:ext>
            </a:extLst>
          </p:cNvPr>
          <p:cNvPicPr>
            <a:picLocks noChangeAspect="1"/>
          </p:cNvPicPr>
          <p:nvPr/>
        </p:nvPicPr>
        <p:blipFill>
          <a:blip r:embed="rId2"/>
          <a:srcRect/>
          <a:stretch/>
        </p:blipFill>
        <p:spPr>
          <a:xfrm>
            <a:off x="1548134" y="1632755"/>
            <a:ext cx="9194965" cy="5314962"/>
          </a:xfrm>
          <a:prstGeom prst="rect">
            <a:avLst/>
          </a:prstGeom>
        </p:spPr>
      </p:pic>
      <p:sp>
        <p:nvSpPr>
          <p:cNvPr id="5" name="Rectangle 4">
            <a:extLst>
              <a:ext uri="{FF2B5EF4-FFF2-40B4-BE49-F238E27FC236}">
                <a16:creationId xmlns:a16="http://schemas.microsoft.com/office/drawing/2014/main" id="{3BACEC43-2F45-4630-8DBF-62ED88AFC2C4}"/>
              </a:ext>
            </a:extLst>
          </p:cNvPr>
          <p:cNvSpPr/>
          <p:nvPr/>
        </p:nvSpPr>
        <p:spPr>
          <a:xfrm>
            <a:off x="6018029" y="3657600"/>
            <a:ext cx="4189228" cy="204145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13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5"/>
                                        </p:tgtEl>
                                      </p:cBhvr>
                                    </p:animEffect>
                                    <p:animScale>
                                      <p:cBhvr>
                                        <p:cTn id="7" dur="2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9A9A-6573-4E2A-BD47-7EA7D670AF47}"/>
              </a:ext>
            </a:extLst>
          </p:cNvPr>
          <p:cNvSpPr>
            <a:spLocks noGrp="1"/>
          </p:cNvSpPr>
          <p:nvPr>
            <p:ph type="title"/>
          </p:nvPr>
        </p:nvSpPr>
        <p:spPr>
          <a:xfrm>
            <a:off x="723936" y="393405"/>
            <a:ext cx="10515600" cy="787400"/>
          </a:xfrm>
        </p:spPr>
        <p:txBody>
          <a:bodyPr/>
          <a:lstStyle/>
          <a:p>
            <a:r>
              <a:rPr lang="en-US" dirty="0"/>
              <a:t>Meta Model Outputs: Option1 and Scenario 2050</a:t>
            </a:r>
          </a:p>
        </p:txBody>
      </p:sp>
      <p:pic>
        <p:nvPicPr>
          <p:cNvPr id="4" name="Picture 3">
            <a:extLst>
              <a:ext uri="{FF2B5EF4-FFF2-40B4-BE49-F238E27FC236}">
                <a16:creationId xmlns:a16="http://schemas.microsoft.com/office/drawing/2014/main" id="{348B2734-EA95-4B6D-8B8B-811FD29FDC45}"/>
              </a:ext>
            </a:extLst>
          </p:cNvPr>
          <p:cNvPicPr>
            <a:picLocks noChangeAspect="1"/>
          </p:cNvPicPr>
          <p:nvPr/>
        </p:nvPicPr>
        <p:blipFill>
          <a:blip r:embed="rId2"/>
          <a:srcRect/>
          <a:stretch/>
        </p:blipFill>
        <p:spPr>
          <a:xfrm>
            <a:off x="1563063" y="1632755"/>
            <a:ext cx="9165107" cy="5314962"/>
          </a:xfrm>
          <a:prstGeom prst="rect">
            <a:avLst/>
          </a:prstGeom>
        </p:spPr>
      </p:pic>
      <p:sp>
        <p:nvSpPr>
          <p:cNvPr id="5" name="Rectangle 4">
            <a:extLst>
              <a:ext uri="{FF2B5EF4-FFF2-40B4-BE49-F238E27FC236}">
                <a16:creationId xmlns:a16="http://schemas.microsoft.com/office/drawing/2014/main" id="{3BACEC43-2F45-4630-8DBF-62ED88AFC2C4}"/>
              </a:ext>
            </a:extLst>
          </p:cNvPr>
          <p:cNvSpPr/>
          <p:nvPr/>
        </p:nvSpPr>
        <p:spPr>
          <a:xfrm>
            <a:off x="5977055" y="3657600"/>
            <a:ext cx="1159726" cy="204145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D2762C-4659-4C78-916D-AB58BCBAE297}"/>
              </a:ext>
            </a:extLst>
          </p:cNvPr>
          <p:cNvSpPr/>
          <p:nvPr/>
        </p:nvSpPr>
        <p:spPr>
          <a:xfrm>
            <a:off x="8352611" y="3657599"/>
            <a:ext cx="1722721" cy="204145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3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5"/>
                                        </p:tgtEl>
                                      </p:cBhvr>
                                    </p:animEffect>
                                    <p:animScale>
                                      <p:cBhvr>
                                        <p:cTn id="7" dur="2500" autoRev="1" fill="hold"/>
                                        <p:tgtEl>
                                          <p:spTgt spid="5"/>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0" tmFilter="0, 0; .2, .5; .8, .5; 1, 0"/>
                                        <p:tgtEl>
                                          <p:spTgt spid="6"/>
                                        </p:tgtEl>
                                      </p:cBhvr>
                                    </p:animEffect>
                                    <p:animScale>
                                      <p:cBhvr>
                                        <p:cTn id="10"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B691EC-2486-4FD9-8E03-EE3F7D99D5A3}"/>
              </a:ext>
            </a:extLst>
          </p:cNvPr>
          <p:cNvPicPr>
            <a:picLocks noGrp="1" noChangeAspect="1"/>
          </p:cNvPicPr>
          <p:nvPr>
            <p:ph sz="half" idx="1"/>
          </p:nvPr>
        </p:nvPicPr>
        <p:blipFill>
          <a:blip r:embed="rId2"/>
          <a:srcRect t="1263" b="1263"/>
          <a:stretch/>
        </p:blipFill>
        <p:spPr>
          <a:xfrm>
            <a:off x="3492500" y="1604104"/>
            <a:ext cx="8392765" cy="4787639"/>
          </a:xfrm>
        </p:spPr>
      </p:pic>
      <p:sp>
        <p:nvSpPr>
          <p:cNvPr id="6" name="Content Placeholder 5">
            <a:extLst>
              <a:ext uri="{FF2B5EF4-FFF2-40B4-BE49-F238E27FC236}">
                <a16:creationId xmlns:a16="http://schemas.microsoft.com/office/drawing/2014/main" id="{68D61127-E6D3-42A9-8039-67E2C3BF1320}"/>
              </a:ext>
            </a:extLst>
          </p:cNvPr>
          <p:cNvSpPr>
            <a:spLocks noGrp="1"/>
          </p:cNvSpPr>
          <p:nvPr>
            <p:ph sz="half" idx="2"/>
          </p:nvPr>
        </p:nvSpPr>
        <p:spPr>
          <a:xfrm>
            <a:off x="139700" y="2739036"/>
            <a:ext cx="3352800" cy="2607664"/>
          </a:xfrm>
        </p:spPr>
        <p:txBody>
          <a:bodyPr>
            <a:noAutofit/>
          </a:bodyPr>
          <a:lstStyle/>
          <a:p>
            <a:pPr marL="0" indent="0">
              <a:buNone/>
            </a:pPr>
            <a:r>
              <a:rPr lang="en-US" sz="2400" dirty="0"/>
              <a:t>Indicator: Flood Damage due to River and Rainfall</a:t>
            </a:r>
          </a:p>
          <a:p>
            <a:pPr marL="0" indent="0">
              <a:buNone/>
            </a:pPr>
            <a:endParaRPr lang="en-US" sz="2400" dirty="0"/>
          </a:p>
          <a:p>
            <a:pPr marL="0" indent="0">
              <a:buNone/>
            </a:pPr>
            <a:r>
              <a:rPr lang="en-US" sz="2400" dirty="0"/>
              <a:t>Scenarios: </a:t>
            </a:r>
          </a:p>
          <a:p>
            <a:pPr>
              <a:buFont typeface="Wingdings" panose="05000000000000000000" pitchFamily="2" charset="2"/>
              <a:buChar char="§"/>
            </a:pPr>
            <a:r>
              <a:rPr lang="en-US" sz="2400" dirty="0"/>
              <a:t>Base 2020  and </a:t>
            </a:r>
          </a:p>
          <a:p>
            <a:pPr>
              <a:buFont typeface="Wingdings" panose="05000000000000000000" pitchFamily="2" charset="2"/>
              <a:buChar char="§"/>
            </a:pPr>
            <a:r>
              <a:rPr lang="en-US" sz="2400" dirty="0"/>
              <a:t>Base 2020 with project </a:t>
            </a:r>
          </a:p>
        </p:txBody>
      </p:sp>
      <p:sp>
        <p:nvSpPr>
          <p:cNvPr id="7" name="Title 1">
            <a:extLst>
              <a:ext uri="{FF2B5EF4-FFF2-40B4-BE49-F238E27FC236}">
                <a16:creationId xmlns:a16="http://schemas.microsoft.com/office/drawing/2014/main" id="{602E172E-F392-4D06-9CBC-61D97D3EFEFA}"/>
              </a:ext>
            </a:extLst>
          </p:cNvPr>
          <p:cNvSpPr>
            <a:spLocks noGrp="1"/>
          </p:cNvSpPr>
          <p:nvPr>
            <p:ph type="title"/>
          </p:nvPr>
        </p:nvSpPr>
        <p:spPr>
          <a:xfrm>
            <a:off x="723936" y="393405"/>
            <a:ext cx="10515600" cy="787400"/>
          </a:xfrm>
        </p:spPr>
        <p:txBody>
          <a:bodyPr/>
          <a:lstStyle/>
          <a:p>
            <a:r>
              <a:rPr lang="en-US" dirty="0"/>
              <a:t>Meta Model Outputs: Option1,II and III</a:t>
            </a:r>
          </a:p>
        </p:txBody>
      </p:sp>
    </p:spTree>
    <p:extLst>
      <p:ext uri="{BB962C8B-B14F-4D97-AF65-F5344CB8AC3E}">
        <p14:creationId xmlns:p14="http://schemas.microsoft.com/office/powerpoint/2010/main" val="690241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82B4C775-0BE6-4994-8EEC-134B5B87A561}"/>
              </a:ext>
            </a:extLst>
          </p:cNvPr>
          <p:cNvSpPr txBox="1">
            <a:spLocks/>
          </p:cNvSpPr>
          <p:nvPr/>
        </p:nvSpPr>
        <p:spPr>
          <a:xfrm>
            <a:off x="139700" y="2739036"/>
            <a:ext cx="3352800" cy="2607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Indicator: Rice Crop Production</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Scenarios: </a:t>
            </a:r>
          </a:p>
          <a:p>
            <a:pPr>
              <a:buFont typeface="Wingdings" panose="05000000000000000000" pitchFamily="2" charset="2"/>
              <a:buChar char="§"/>
            </a:pPr>
            <a:r>
              <a:rPr lang="en-US" sz="2400" dirty="0"/>
              <a:t>Base 2020  and </a:t>
            </a:r>
          </a:p>
          <a:p>
            <a:pPr>
              <a:buFont typeface="Wingdings" panose="05000000000000000000" pitchFamily="2" charset="2"/>
              <a:buChar char="§"/>
            </a:pPr>
            <a:r>
              <a:rPr lang="en-US" sz="2400" dirty="0"/>
              <a:t>Base 2020 with project </a:t>
            </a:r>
          </a:p>
        </p:txBody>
      </p:sp>
      <p:pic>
        <p:nvPicPr>
          <p:cNvPr id="6" name="Picture 5">
            <a:extLst>
              <a:ext uri="{FF2B5EF4-FFF2-40B4-BE49-F238E27FC236}">
                <a16:creationId xmlns:a16="http://schemas.microsoft.com/office/drawing/2014/main" id="{36F5F688-441F-4355-A1F7-0D76AAF7C098}"/>
              </a:ext>
            </a:extLst>
          </p:cNvPr>
          <p:cNvPicPr>
            <a:picLocks noChangeAspect="1"/>
          </p:cNvPicPr>
          <p:nvPr/>
        </p:nvPicPr>
        <p:blipFill>
          <a:blip r:embed="rId2"/>
          <a:srcRect/>
          <a:stretch/>
        </p:blipFill>
        <p:spPr>
          <a:xfrm>
            <a:off x="3798867" y="1393902"/>
            <a:ext cx="8027327" cy="4763548"/>
          </a:xfrm>
          <a:prstGeom prst="rect">
            <a:avLst/>
          </a:prstGeom>
        </p:spPr>
      </p:pic>
      <p:sp>
        <p:nvSpPr>
          <p:cNvPr id="11" name="Title 1">
            <a:extLst>
              <a:ext uri="{FF2B5EF4-FFF2-40B4-BE49-F238E27FC236}">
                <a16:creationId xmlns:a16="http://schemas.microsoft.com/office/drawing/2014/main" id="{076B80FF-5E7C-47C9-AED9-59300678FA10}"/>
              </a:ext>
            </a:extLst>
          </p:cNvPr>
          <p:cNvSpPr txBox="1">
            <a:spLocks/>
          </p:cNvSpPr>
          <p:nvPr/>
        </p:nvSpPr>
        <p:spPr>
          <a:xfrm>
            <a:off x="723936" y="393405"/>
            <a:ext cx="10515600" cy="787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a:t>Meta Model Outputs: Option1,II and III</a:t>
            </a:r>
            <a:endParaRPr lang="en-US" dirty="0"/>
          </a:p>
        </p:txBody>
      </p:sp>
    </p:spTree>
    <p:extLst>
      <p:ext uri="{BB962C8B-B14F-4D97-AF65-F5344CB8AC3E}">
        <p14:creationId xmlns:p14="http://schemas.microsoft.com/office/powerpoint/2010/main" val="2801122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61DA-C8E7-4331-9974-597FD6E3D431}"/>
              </a:ext>
            </a:extLst>
          </p:cNvPr>
          <p:cNvSpPr>
            <a:spLocks noGrp="1"/>
          </p:cNvSpPr>
          <p:nvPr>
            <p:ph type="title"/>
          </p:nvPr>
        </p:nvSpPr>
        <p:spPr>
          <a:xfrm>
            <a:off x="1" y="31750"/>
            <a:ext cx="12258674" cy="1325563"/>
          </a:xfrm>
        </p:spPr>
        <p:txBody>
          <a:bodyPr/>
          <a:lstStyle/>
          <a:p>
            <a:pPr algn="ctr"/>
            <a:r>
              <a:rPr lang="nl-NL" dirty="0"/>
              <a:t>Metamodel Dashboard</a:t>
            </a:r>
          </a:p>
        </p:txBody>
      </p:sp>
      <p:pic>
        <p:nvPicPr>
          <p:cNvPr id="4" name="Picture 3">
            <a:extLst>
              <a:ext uri="{FF2B5EF4-FFF2-40B4-BE49-F238E27FC236}">
                <a16:creationId xmlns:a16="http://schemas.microsoft.com/office/drawing/2014/main" id="{52C87D8C-5EF6-4CE3-87A5-D1CB7AFE7ED3}"/>
              </a:ext>
            </a:extLst>
          </p:cNvPr>
          <p:cNvPicPr>
            <a:picLocks noChangeAspect="1"/>
          </p:cNvPicPr>
          <p:nvPr/>
        </p:nvPicPr>
        <p:blipFill>
          <a:blip r:embed="rId3"/>
          <a:stretch>
            <a:fillRect/>
          </a:stretch>
        </p:blipFill>
        <p:spPr>
          <a:xfrm>
            <a:off x="4959626" y="1621016"/>
            <a:ext cx="7232374" cy="4310203"/>
          </a:xfrm>
          <a:prstGeom prst="rect">
            <a:avLst/>
          </a:prstGeom>
        </p:spPr>
      </p:pic>
      <p:sp>
        <p:nvSpPr>
          <p:cNvPr id="3" name="Content Placeholder 2">
            <a:extLst>
              <a:ext uri="{FF2B5EF4-FFF2-40B4-BE49-F238E27FC236}">
                <a16:creationId xmlns:a16="http://schemas.microsoft.com/office/drawing/2014/main" id="{BA766FF4-0BB9-4147-A1BF-2F969914CDC9}"/>
              </a:ext>
            </a:extLst>
          </p:cNvPr>
          <p:cNvSpPr>
            <a:spLocks noGrp="1"/>
          </p:cNvSpPr>
          <p:nvPr>
            <p:ph idx="1"/>
          </p:nvPr>
        </p:nvSpPr>
        <p:spPr>
          <a:xfrm>
            <a:off x="0" y="1621016"/>
            <a:ext cx="4959626" cy="4333816"/>
          </a:xfrm>
        </p:spPr>
        <p:txBody>
          <a:bodyPr>
            <a:normAutofit/>
          </a:bodyPr>
          <a:lstStyle/>
          <a:p>
            <a:r>
              <a:rPr lang="nl-NL" dirty="0"/>
              <a:t>Present model </a:t>
            </a:r>
            <a:r>
              <a:rPr lang="nl-NL" dirty="0" err="1"/>
              <a:t>results</a:t>
            </a:r>
            <a:r>
              <a:rPr lang="nl-NL" dirty="0"/>
              <a:t> </a:t>
            </a:r>
            <a:r>
              <a:rPr lang="nl-NL" dirty="0" err="1"/>
              <a:t>for</a:t>
            </a:r>
            <a:r>
              <a:rPr lang="nl-NL" dirty="0"/>
              <a:t> future </a:t>
            </a:r>
            <a:r>
              <a:rPr lang="en-US" dirty="0"/>
              <a:t>decision-making</a:t>
            </a:r>
            <a:endParaRPr lang="nl-NL" dirty="0"/>
          </a:p>
          <a:p>
            <a:r>
              <a:rPr lang="en-US" dirty="0"/>
              <a:t>Evaluate and compare impacts of projects and programs </a:t>
            </a:r>
            <a:endParaRPr lang="nl-NL" dirty="0"/>
          </a:p>
          <a:p>
            <a:r>
              <a:rPr lang="nl-NL" dirty="0"/>
              <a:t>Indicator values for selected combination of </a:t>
            </a:r>
          </a:p>
          <a:p>
            <a:pPr lvl="1"/>
            <a:r>
              <a:rPr lang="nl-NL" dirty="0"/>
              <a:t>Project / program</a:t>
            </a:r>
          </a:p>
          <a:p>
            <a:pPr lvl="1"/>
            <a:r>
              <a:rPr lang="nl-NL" dirty="0"/>
              <a:t>Scenario</a:t>
            </a:r>
          </a:p>
          <a:p>
            <a:pPr lvl="1"/>
            <a:r>
              <a:rPr lang="nl-NL" dirty="0"/>
              <a:t>Time horizon</a:t>
            </a:r>
          </a:p>
          <a:p>
            <a:pPr marL="228600" lvl="1">
              <a:spcBef>
                <a:spcPts val="1000"/>
              </a:spcBef>
            </a:pPr>
            <a:r>
              <a:rPr lang="nl-NL" sz="2000" dirty="0"/>
              <a:t>Information present in </a:t>
            </a:r>
            <a:r>
              <a:rPr lang="nl-NL" sz="2000" dirty="0" err="1"/>
              <a:t>table</a:t>
            </a:r>
            <a:r>
              <a:rPr lang="nl-NL" sz="2000" dirty="0"/>
              <a:t>, </a:t>
            </a:r>
            <a:r>
              <a:rPr lang="nl-NL" sz="2000" dirty="0" err="1"/>
              <a:t>chart</a:t>
            </a:r>
            <a:r>
              <a:rPr lang="nl-NL" sz="2000" dirty="0"/>
              <a:t> </a:t>
            </a:r>
            <a:r>
              <a:rPr lang="nl-NL" sz="2000" dirty="0" err="1"/>
              <a:t>and</a:t>
            </a:r>
            <a:r>
              <a:rPr lang="nl-NL" sz="2000" dirty="0"/>
              <a:t> map format</a:t>
            </a:r>
          </a:p>
        </p:txBody>
      </p:sp>
      <p:sp>
        <p:nvSpPr>
          <p:cNvPr id="6" name="TextBox 5">
            <a:extLst>
              <a:ext uri="{FF2B5EF4-FFF2-40B4-BE49-F238E27FC236}">
                <a16:creationId xmlns:a16="http://schemas.microsoft.com/office/drawing/2014/main" id="{A0310B6F-6D2A-4AF3-9846-DEA6B4113BE7}"/>
              </a:ext>
            </a:extLst>
          </p:cNvPr>
          <p:cNvSpPr txBox="1"/>
          <p:nvPr/>
        </p:nvSpPr>
        <p:spPr>
          <a:xfrm>
            <a:off x="8988250" y="5006151"/>
            <a:ext cx="3084480" cy="461665"/>
          </a:xfrm>
          <a:prstGeom prst="rect">
            <a:avLst/>
          </a:prstGeom>
          <a:noFill/>
        </p:spPr>
        <p:txBody>
          <a:bodyPr wrap="square" rtlCol="0">
            <a:spAutoFit/>
          </a:bodyPr>
          <a:lstStyle/>
          <a:p>
            <a:pPr algn="r"/>
            <a:r>
              <a:rPr lang="en-US" sz="2400" b="1" i="1" u="sng" dirty="0">
                <a:solidFill>
                  <a:srgbClr val="C00000"/>
                </a:solidFill>
              </a:rPr>
              <a:t>http://jcpbd.nl</a:t>
            </a:r>
            <a:endParaRPr lang="nl-NL" sz="2400" b="1" i="1" u="sng" dirty="0">
              <a:solidFill>
                <a:srgbClr val="C00000"/>
              </a:solidFill>
            </a:endParaRPr>
          </a:p>
        </p:txBody>
      </p:sp>
    </p:spTree>
    <p:extLst>
      <p:ext uri="{BB962C8B-B14F-4D97-AF65-F5344CB8AC3E}">
        <p14:creationId xmlns:p14="http://schemas.microsoft.com/office/powerpoint/2010/main" val="3325330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00"/>
            <a:ext cx="12191999" cy="480131"/>
          </a:xfrm>
          <a:prstGeom prst="rect">
            <a:avLst/>
          </a:prstGeom>
        </p:spPr>
        <p:txBody>
          <a:bodyPr vert="horz" lIns="91440" tIns="45720" rIns="91440" bIns="45720" rtlCol="0" anchor="ctr">
            <a:noAutofit/>
          </a:bodyPr>
          <a:lstStyle/>
          <a:p>
            <a:pPr algn="ctr">
              <a:lnSpc>
                <a:spcPct val="90000"/>
              </a:lnSpc>
              <a:spcBef>
                <a:spcPct val="0"/>
              </a:spcBef>
            </a:pPr>
            <a:r>
              <a:rPr lang="en-US" sz="3600" dirty="0">
                <a:solidFill>
                  <a:srgbClr val="0070C0"/>
                </a:solidFill>
                <a:latin typeface="+mj-lt"/>
                <a:ea typeface="+mj-ea"/>
                <a:cs typeface="+mj-cs"/>
              </a:rPr>
              <a:t>Strategies/interventions  selection </a:t>
            </a:r>
          </a:p>
        </p:txBody>
      </p:sp>
      <p:sp>
        <p:nvSpPr>
          <p:cNvPr id="9" name="Rectangle 8"/>
          <p:cNvSpPr/>
          <p:nvPr/>
        </p:nvSpPr>
        <p:spPr>
          <a:xfrm>
            <a:off x="409574" y="2718036"/>
            <a:ext cx="11372851" cy="1421928"/>
          </a:xfrm>
          <a:prstGeom prst="rect">
            <a:avLst/>
          </a:prstGeom>
        </p:spPr>
        <p:txBody>
          <a:bodyPr vert="horz" lIns="91440" tIns="45720" rIns="91440" bIns="45720" rtlCol="0" anchor="ctr">
            <a:noAutofit/>
          </a:bodyPr>
          <a:lstStyle/>
          <a:p>
            <a:pPr algn="ctr">
              <a:lnSpc>
                <a:spcPct val="90000"/>
              </a:lnSpc>
              <a:spcBef>
                <a:spcPct val="0"/>
              </a:spcBef>
            </a:pPr>
            <a:r>
              <a:rPr lang="en-GB" sz="2800" dirty="0">
                <a:latin typeface="+mj-lt"/>
                <a:ea typeface="+mj-ea"/>
                <a:cs typeface="+mj-cs"/>
              </a:rPr>
              <a:t>Implementation of Rationalized Water Related Interventions in </a:t>
            </a:r>
            <a:r>
              <a:rPr lang="en-GB" sz="2800" dirty="0" err="1">
                <a:latin typeface="+mj-lt"/>
                <a:ea typeface="+mj-ea"/>
                <a:cs typeface="+mj-cs"/>
              </a:rPr>
              <a:t>Hurasagar</a:t>
            </a:r>
            <a:r>
              <a:rPr lang="en-GB" sz="2800" dirty="0">
                <a:latin typeface="+mj-lt"/>
                <a:ea typeface="+mj-ea"/>
                <a:cs typeface="+mj-cs"/>
              </a:rPr>
              <a:t> Basin</a:t>
            </a:r>
            <a:endParaRPr lang="en-US" sz="2800" dirty="0">
              <a:latin typeface="+mj-lt"/>
              <a:ea typeface="+mj-ea"/>
              <a:cs typeface="+mj-cs"/>
            </a:endParaRPr>
          </a:p>
        </p:txBody>
      </p:sp>
      <p:sp>
        <p:nvSpPr>
          <p:cNvPr id="2" name="TextBox 1">
            <a:extLst>
              <a:ext uri="{FF2B5EF4-FFF2-40B4-BE49-F238E27FC236}">
                <a16:creationId xmlns:a16="http://schemas.microsoft.com/office/drawing/2014/main" id="{BEC2E4FA-4FF8-417C-B3DA-BDEA397D753E}"/>
              </a:ext>
            </a:extLst>
          </p:cNvPr>
          <p:cNvSpPr txBox="1"/>
          <p:nvPr/>
        </p:nvSpPr>
        <p:spPr>
          <a:xfrm>
            <a:off x="3892549" y="965200"/>
            <a:ext cx="4406900" cy="1200328"/>
          </a:xfrm>
          <a:prstGeom prst="rect">
            <a:avLst/>
          </a:prstGeom>
        </p:spPr>
        <p:txBody>
          <a:bodyPr vert="horz" lIns="91440" tIns="45720" rIns="91440" bIns="45720" rtlCol="0" anchor="ctr">
            <a:noAutofit/>
          </a:bodyPr>
          <a:lstStyle>
            <a:lvl1pPr>
              <a:lnSpc>
                <a:spcPct val="90000"/>
              </a:lnSpc>
              <a:spcBef>
                <a:spcPct val="0"/>
              </a:spcBef>
              <a:buNone/>
              <a:defRPr sz="3000">
                <a:latin typeface="+mj-lt"/>
                <a:ea typeface="+mj-ea"/>
                <a:cs typeface="+mj-cs"/>
              </a:defRPr>
            </a:lvl1pPr>
          </a:lstStyle>
          <a:p>
            <a:r>
              <a:rPr lang="en-US" sz="4800" dirty="0"/>
              <a:t>Group Exercise </a:t>
            </a:r>
          </a:p>
        </p:txBody>
      </p:sp>
    </p:spTree>
    <p:extLst>
      <p:ext uri="{BB962C8B-B14F-4D97-AF65-F5344CB8AC3E}">
        <p14:creationId xmlns:p14="http://schemas.microsoft.com/office/powerpoint/2010/main" val="4096122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791409-B9FB-4A7E-A332-CF6870F80A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11" t="7629" r="2442" b="33055"/>
          <a:stretch/>
        </p:blipFill>
        <p:spPr>
          <a:xfrm>
            <a:off x="6497363" y="645715"/>
            <a:ext cx="5220400" cy="5914574"/>
          </a:xfrm>
          <a:prstGeom prst="rect">
            <a:avLst/>
          </a:prstGeom>
        </p:spPr>
      </p:pic>
      <p:sp>
        <p:nvSpPr>
          <p:cNvPr id="3" name="TextBox 2">
            <a:extLst>
              <a:ext uri="{FF2B5EF4-FFF2-40B4-BE49-F238E27FC236}">
                <a16:creationId xmlns:a16="http://schemas.microsoft.com/office/drawing/2014/main" id="{3CE2401C-0BDF-4771-B260-924FF7231D5F}"/>
              </a:ext>
            </a:extLst>
          </p:cNvPr>
          <p:cNvSpPr txBox="1"/>
          <p:nvPr/>
        </p:nvSpPr>
        <p:spPr>
          <a:xfrm>
            <a:off x="229532" y="1781490"/>
            <a:ext cx="6145168" cy="4159600"/>
          </a:xfrm>
          <a:prstGeom prst="rect">
            <a:avLst/>
          </a:prstGeom>
          <a:noFill/>
        </p:spPr>
        <p:txBody>
          <a:bodyPr wrap="square" rtlCol="0">
            <a:spAutoFit/>
          </a:bodyPr>
          <a:lstStyle/>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Erosion along the river banks</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Flood and drainage problem in the project area due to siltation</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Depletion of GWT due to excessive use of GW irrigation</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Drought and low flow</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Vulnerability to climate change</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Navigation problem due to siltation and human intervention</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Lack of proper water use and management</a:t>
            </a:r>
          </a:p>
          <a:p>
            <a:pPr marL="342900" marR="0" lvl="0" indent="-342900" algn="just">
              <a:lnSpc>
                <a:spcPct val="110000"/>
              </a:lnSpc>
              <a:spcBef>
                <a:spcPts val="0"/>
              </a:spcBef>
              <a:spcAft>
                <a:spcPts val="0"/>
              </a:spcAft>
              <a:buFont typeface="Wingdings" panose="05000000000000000000" pitchFamily="2" charset="2"/>
              <a:buChar char="§"/>
            </a:pPr>
            <a:r>
              <a:rPr lang="en-US" sz="2200" dirty="0">
                <a:effectLst/>
                <a:ea typeface="Times New Roman" panose="02020603050405020304" pitchFamily="18" charset="0"/>
              </a:rPr>
              <a:t>Loss of habitat and species </a:t>
            </a:r>
          </a:p>
        </p:txBody>
      </p:sp>
      <p:sp>
        <p:nvSpPr>
          <p:cNvPr id="5" name="Rectangle 4">
            <a:extLst>
              <a:ext uri="{FF2B5EF4-FFF2-40B4-BE49-F238E27FC236}">
                <a16:creationId xmlns:a16="http://schemas.microsoft.com/office/drawing/2014/main" id="{3701D968-9BA5-4165-AC2F-FC8DCA56164F}"/>
              </a:ext>
            </a:extLst>
          </p:cNvPr>
          <p:cNvSpPr/>
          <p:nvPr/>
        </p:nvSpPr>
        <p:spPr>
          <a:xfrm>
            <a:off x="130875" y="-164992"/>
            <a:ext cx="11372851" cy="1421928"/>
          </a:xfrm>
          <a:prstGeom prst="rect">
            <a:avLst/>
          </a:prstGeom>
        </p:spPr>
        <p:txBody>
          <a:bodyPr vert="horz" lIns="91440" tIns="45720" rIns="91440" bIns="45720" rtlCol="0" anchor="ctr">
            <a:noAutofit/>
          </a:bodyPr>
          <a:lstStyle/>
          <a:p>
            <a:pPr algn="ctr">
              <a:lnSpc>
                <a:spcPct val="90000"/>
              </a:lnSpc>
              <a:spcBef>
                <a:spcPct val="0"/>
              </a:spcBef>
            </a:pPr>
            <a:r>
              <a:rPr lang="en-GB" sz="3000" dirty="0">
                <a:latin typeface="+mj-lt"/>
                <a:ea typeface="+mj-ea"/>
                <a:cs typeface="+mj-cs"/>
              </a:rPr>
              <a:t>Implementation of Rationalized Water Related Interventions in </a:t>
            </a:r>
            <a:r>
              <a:rPr lang="en-GB" sz="3000" dirty="0" err="1">
                <a:latin typeface="+mj-lt"/>
                <a:ea typeface="+mj-ea"/>
                <a:cs typeface="+mj-cs"/>
              </a:rPr>
              <a:t>Hurasagar</a:t>
            </a:r>
            <a:r>
              <a:rPr lang="en-GB" sz="3000" dirty="0">
                <a:latin typeface="+mj-lt"/>
                <a:ea typeface="+mj-ea"/>
                <a:cs typeface="+mj-cs"/>
              </a:rPr>
              <a:t> Basin</a:t>
            </a:r>
            <a:endParaRPr lang="en-US" sz="3000" dirty="0">
              <a:latin typeface="+mj-lt"/>
              <a:ea typeface="+mj-ea"/>
              <a:cs typeface="+mj-cs"/>
            </a:endParaRPr>
          </a:p>
        </p:txBody>
      </p:sp>
    </p:spTree>
    <p:extLst>
      <p:ext uri="{BB962C8B-B14F-4D97-AF65-F5344CB8AC3E}">
        <p14:creationId xmlns:p14="http://schemas.microsoft.com/office/powerpoint/2010/main" val="1762076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690577" y="1201426"/>
            <a:ext cx="5921220" cy="523220"/>
          </a:xfrm>
          <a:prstGeom prst="rect">
            <a:avLst/>
          </a:prstGeom>
          <a:solidFill>
            <a:schemeClr val="accent1">
              <a:lumMod val="50000"/>
            </a:schemeClr>
          </a:solidFill>
        </p:spPr>
        <p:txBody>
          <a:bodyPr wrap="square">
            <a:spAutoFit/>
          </a:bodyPr>
          <a:lstStyle/>
          <a:p>
            <a:r>
              <a:rPr lang="en-US" sz="2800" dirty="0">
                <a:solidFill>
                  <a:schemeClr val="bg1"/>
                </a:solidFill>
                <a:ea typeface="Calibri" panose="020F0502020204030204" pitchFamily="34" charset="0"/>
              </a:rPr>
              <a:t>Interventions</a:t>
            </a:r>
            <a:endParaRPr lang="en-US" sz="2800" dirty="0">
              <a:solidFill>
                <a:schemeClr val="bg1"/>
              </a:solidFill>
            </a:endParaRPr>
          </a:p>
        </p:txBody>
      </p:sp>
      <p:grpSp>
        <p:nvGrpSpPr>
          <p:cNvPr id="3" name="Group 2">
            <a:extLst>
              <a:ext uri="{FF2B5EF4-FFF2-40B4-BE49-F238E27FC236}">
                <a16:creationId xmlns:a16="http://schemas.microsoft.com/office/drawing/2014/main" id="{A5D179BF-4D8E-4FD8-8BFA-38CEC2991BF5}"/>
              </a:ext>
            </a:extLst>
          </p:cNvPr>
          <p:cNvGrpSpPr/>
          <p:nvPr/>
        </p:nvGrpSpPr>
        <p:grpSpPr>
          <a:xfrm>
            <a:off x="4698907" y="4222335"/>
            <a:ext cx="5469076" cy="2428876"/>
            <a:chOff x="1621574" y="4097208"/>
            <a:chExt cx="5469076" cy="2428876"/>
          </a:xfrm>
        </p:grpSpPr>
        <p:sp>
          <p:nvSpPr>
            <p:cNvPr id="18" name="Rectangle: Rounded Corners 7">
              <a:extLst>
                <a:ext uri="{FF2B5EF4-FFF2-40B4-BE49-F238E27FC236}">
                  <a16:creationId xmlns:a16="http://schemas.microsoft.com/office/drawing/2014/main" id="{92DC635A-35B8-49DF-8C22-86B730CCA080}"/>
                </a:ext>
              </a:extLst>
            </p:cNvPr>
            <p:cNvSpPr/>
            <p:nvPr/>
          </p:nvSpPr>
          <p:spPr>
            <a:xfrm>
              <a:off x="1621574" y="4097208"/>
              <a:ext cx="5469076" cy="2428876"/>
            </a:xfrm>
            <a:prstGeom prst="roundRect">
              <a:avLst>
                <a:gd name="adj" fmla="val 8058"/>
              </a:avLst>
            </a:prstGeom>
            <a:gradFill flip="none" rotWithShape="1">
              <a:gsLst>
                <a:gs pos="13000">
                  <a:schemeClr val="bg1"/>
                </a:gs>
                <a:gs pos="81000">
                  <a:schemeClr val="bg1">
                    <a:lumMod val="85000"/>
                  </a:schemeClr>
                </a:gs>
              </a:gsLst>
              <a:lin ang="18900000" scaled="1"/>
              <a:tileRect/>
            </a:gradFill>
            <a:ln w="25400">
              <a:gradFill>
                <a:gsLst>
                  <a:gs pos="0">
                    <a:schemeClr val="bg1"/>
                  </a:gs>
                  <a:gs pos="74000">
                    <a:schemeClr val="bg1">
                      <a:alpha val="0"/>
                    </a:schemeClr>
                  </a:gs>
                </a:gsLst>
                <a:lin ang="5400000" scaled="1"/>
              </a:gradFill>
            </a:ln>
            <a:effectLst>
              <a:outerShdw blurRad="190500" dist="38100" dir="8100000" sx="104000" sy="104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2F6F22B5-2E6E-4F43-B7F2-7DE0529BB9E7}"/>
                </a:ext>
              </a:extLst>
            </p:cNvPr>
            <p:cNvSpPr txBox="1"/>
            <p:nvPr/>
          </p:nvSpPr>
          <p:spPr>
            <a:xfrm>
              <a:off x="1748787" y="4182877"/>
              <a:ext cx="5214649" cy="2125903"/>
            </a:xfrm>
            <a:prstGeom prst="rect">
              <a:avLst/>
            </a:prstGeom>
            <a:noFill/>
          </p:spPr>
          <p:txBody>
            <a:bodyPr wrap="square">
              <a:spAutoFit/>
            </a:bodyPr>
            <a:lstStyle/>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Decrease in flood extent and flood damage </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Increase Surface water Irrigation</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Decrease groundwater abstraction </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Increasing agricultural production</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Increasing fisheries production</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Increasing livestock production</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Increasing fresh water supply</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Reducing Poverty</a:t>
              </a:r>
            </a:p>
            <a:p>
              <a:pPr marL="342900" indent="-342900" algn="just">
                <a:lnSpc>
                  <a:spcPts val="1400"/>
                </a:lnSpc>
                <a:spcBef>
                  <a:spcPts val="200"/>
                </a:spcBef>
                <a:spcAft>
                  <a:spcPts val="200"/>
                </a:spcAft>
                <a:buBlip>
                  <a:blip r:embed="rId3"/>
                </a:buBlip>
              </a:pPr>
              <a:r>
                <a:rPr lang="en-GB" dirty="0">
                  <a:latin typeface="Segoe UI" panose="020B0502040204020203" pitchFamily="34" charset="0"/>
                  <a:ea typeface="Times New Roman" panose="02020603050405020304" pitchFamily="18" charset="0"/>
                  <a:cs typeface="Segoe UI" panose="020B0502040204020203" pitchFamily="34" charset="0"/>
                </a:rPr>
                <a:t>Flood proofing of houses in flood plains</a:t>
              </a:r>
            </a:p>
          </p:txBody>
        </p:sp>
      </p:grpSp>
      <p:sp>
        <p:nvSpPr>
          <p:cNvPr id="48" name="TextBox 47">
            <a:extLst>
              <a:ext uri="{FF2B5EF4-FFF2-40B4-BE49-F238E27FC236}">
                <a16:creationId xmlns:a16="http://schemas.microsoft.com/office/drawing/2014/main" id="{2F6F22B5-2E6E-4F43-B7F2-7DE0529BB9E7}"/>
              </a:ext>
            </a:extLst>
          </p:cNvPr>
          <p:cNvSpPr txBox="1"/>
          <p:nvPr/>
        </p:nvSpPr>
        <p:spPr>
          <a:xfrm>
            <a:off x="1589745" y="1683962"/>
            <a:ext cx="8582706" cy="2561855"/>
          </a:xfrm>
          <a:prstGeom prst="rect">
            <a:avLst/>
          </a:prstGeom>
          <a:noFill/>
        </p:spPr>
        <p:txBody>
          <a:bodyPr wrap="square">
            <a:spAutoFit/>
          </a:bodyPr>
          <a:lstStyle/>
          <a:p>
            <a:pPr marL="342900" indent="-342900" algn="just">
              <a:lnSpc>
                <a:spcPct val="110000"/>
              </a:lnSpc>
              <a:spcBef>
                <a:spcPts val="600"/>
              </a:spcBef>
              <a:spcAft>
                <a:spcPts val="600"/>
              </a:spcAft>
              <a:buBlip>
                <a:blip r:embed="rId3"/>
              </a:buBlip>
            </a:pPr>
            <a:r>
              <a:rPr lang="en-GB" sz="2000" dirty="0">
                <a:ea typeface="Times New Roman" panose="02020603050405020304" pitchFamily="18" charset="0"/>
                <a:cs typeface="Segoe UI" panose="020B0502040204020203" pitchFamily="34" charset="0"/>
              </a:rPr>
              <a:t>Excavation of </a:t>
            </a:r>
            <a:r>
              <a:rPr lang="en-GB" sz="2000" dirty="0" err="1">
                <a:ea typeface="Times New Roman" panose="02020603050405020304" pitchFamily="18" charset="0"/>
                <a:cs typeface="Segoe UI" panose="020B0502040204020203" pitchFamily="34" charset="0"/>
              </a:rPr>
              <a:t>Karotoa</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Atrai</a:t>
            </a:r>
            <a:r>
              <a:rPr lang="en-GB" sz="2000" dirty="0">
                <a:ea typeface="Times New Roman" panose="02020603050405020304" pitchFamily="18" charset="0"/>
                <a:cs typeface="Segoe UI" panose="020B0502040204020203" pitchFamily="34" charset="0"/>
              </a:rPr>
              <a:t> River and Ganges</a:t>
            </a:r>
          </a:p>
          <a:p>
            <a:pPr marL="342900" indent="-342900" algn="just">
              <a:lnSpc>
                <a:spcPct val="110000"/>
              </a:lnSpc>
              <a:spcBef>
                <a:spcPts val="600"/>
              </a:spcBef>
              <a:spcAft>
                <a:spcPts val="600"/>
              </a:spcAft>
              <a:buBlip>
                <a:blip r:embed="rId3"/>
              </a:buBlip>
            </a:pPr>
            <a:r>
              <a:rPr lang="en-GB" sz="2000" dirty="0">
                <a:ea typeface="Times New Roman" panose="02020603050405020304" pitchFamily="18" charset="0"/>
                <a:cs typeface="Segoe UI" panose="020B0502040204020203" pitchFamily="34" charset="0"/>
              </a:rPr>
              <a:t>Encouraging surface water irrigation at </a:t>
            </a:r>
            <a:r>
              <a:rPr lang="en-GB" sz="2000" dirty="0" err="1">
                <a:ea typeface="Times New Roman" panose="02020603050405020304" pitchFamily="18" charset="0"/>
                <a:cs typeface="Segoe UI" panose="020B0502040204020203" pitchFamily="34" charset="0"/>
              </a:rPr>
              <a:t>Dinajpur</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Kurigram</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Lalmonirhat</a:t>
            </a:r>
            <a:r>
              <a:rPr lang="en-GB" sz="2000" dirty="0">
                <a:ea typeface="Times New Roman" panose="02020603050405020304" pitchFamily="18" charset="0"/>
                <a:cs typeface="Segoe UI" panose="020B0502040204020203" pitchFamily="34" charset="0"/>
              </a:rPr>
              <a:t>, Nawabganj, </a:t>
            </a:r>
            <a:r>
              <a:rPr lang="en-GB" sz="2000" dirty="0" err="1">
                <a:ea typeface="Times New Roman" panose="02020603050405020304" pitchFamily="18" charset="0"/>
                <a:cs typeface="Segoe UI" panose="020B0502040204020203" pitchFamily="34" charset="0"/>
              </a:rPr>
              <a:t>Rajshahi</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Naogaon</a:t>
            </a:r>
            <a:r>
              <a:rPr lang="en-GB" sz="2000" dirty="0">
                <a:ea typeface="Times New Roman" panose="02020603050405020304" pitchFamily="18" charset="0"/>
                <a:cs typeface="Segoe UI" panose="020B0502040204020203" pitchFamily="34" charset="0"/>
              </a:rPr>
              <a:t> specially in drought prone area </a:t>
            </a:r>
          </a:p>
          <a:p>
            <a:pPr marL="342900" indent="-342900" algn="just">
              <a:lnSpc>
                <a:spcPct val="110000"/>
              </a:lnSpc>
              <a:spcBef>
                <a:spcPts val="600"/>
              </a:spcBef>
              <a:spcAft>
                <a:spcPts val="600"/>
              </a:spcAft>
              <a:buBlip>
                <a:blip r:embed="rId3"/>
              </a:buBlip>
            </a:pPr>
            <a:r>
              <a:rPr lang="en-GB" sz="2000" dirty="0">
                <a:ea typeface="Times New Roman" panose="02020603050405020304" pitchFamily="18" charset="0"/>
                <a:cs typeface="Segoe UI" panose="020B0502040204020203" pitchFamily="34" charset="0"/>
              </a:rPr>
              <a:t>Reducing ground water irrigation at </a:t>
            </a:r>
            <a:r>
              <a:rPr lang="en-GB" sz="2000" dirty="0" err="1">
                <a:ea typeface="Times New Roman" panose="02020603050405020304" pitchFamily="18" charset="0"/>
                <a:cs typeface="Segoe UI" panose="020B0502040204020203" pitchFamily="34" charset="0"/>
              </a:rPr>
              <a:t>Dinajpur</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Kurigram</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Lalmonirhat</a:t>
            </a:r>
            <a:r>
              <a:rPr lang="en-GB" sz="2000" dirty="0">
                <a:ea typeface="Times New Roman" panose="02020603050405020304" pitchFamily="18" charset="0"/>
                <a:cs typeface="Segoe UI" panose="020B0502040204020203" pitchFamily="34" charset="0"/>
              </a:rPr>
              <a:t>, Nawabganj, </a:t>
            </a:r>
            <a:r>
              <a:rPr lang="en-GB" sz="2000" dirty="0" err="1">
                <a:ea typeface="Times New Roman" panose="02020603050405020304" pitchFamily="18" charset="0"/>
                <a:cs typeface="Segoe UI" panose="020B0502040204020203" pitchFamily="34" charset="0"/>
              </a:rPr>
              <a:t>Rajshahi</a:t>
            </a:r>
            <a:r>
              <a:rPr lang="en-GB" sz="2000" dirty="0">
                <a:ea typeface="Times New Roman" panose="02020603050405020304" pitchFamily="18" charset="0"/>
                <a:cs typeface="Segoe UI" panose="020B0502040204020203" pitchFamily="34" charset="0"/>
              </a:rPr>
              <a:t>, </a:t>
            </a:r>
            <a:r>
              <a:rPr lang="en-GB" sz="2000" dirty="0" err="1">
                <a:ea typeface="Times New Roman" panose="02020603050405020304" pitchFamily="18" charset="0"/>
                <a:cs typeface="Segoe UI" panose="020B0502040204020203" pitchFamily="34" charset="0"/>
              </a:rPr>
              <a:t>Naogaon</a:t>
            </a:r>
            <a:r>
              <a:rPr lang="en-GB" sz="2000" dirty="0">
                <a:ea typeface="Times New Roman" panose="02020603050405020304" pitchFamily="18" charset="0"/>
                <a:cs typeface="Segoe UI" panose="020B0502040204020203" pitchFamily="34" charset="0"/>
              </a:rPr>
              <a:t> specially in drought prone area.</a:t>
            </a:r>
          </a:p>
          <a:p>
            <a:pPr marL="342900" indent="-342900" algn="just">
              <a:lnSpc>
                <a:spcPct val="110000"/>
              </a:lnSpc>
              <a:spcBef>
                <a:spcPts val="600"/>
              </a:spcBef>
              <a:spcAft>
                <a:spcPts val="600"/>
              </a:spcAft>
              <a:buBlip>
                <a:blip r:embed="rId3"/>
              </a:buBlip>
            </a:pPr>
            <a:r>
              <a:rPr lang="en-GB" sz="2000" dirty="0" err="1">
                <a:ea typeface="Times New Roman" panose="02020603050405020304" pitchFamily="18" charset="0"/>
                <a:cs typeface="Segoe UI" panose="020B0502040204020203" pitchFamily="34" charset="0"/>
              </a:rPr>
              <a:t>Stregthening</a:t>
            </a:r>
            <a:r>
              <a:rPr lang="en-GB" sz="2000" dirty="0">
                <a:ea typeface="Times New Roman" panose="02020603050405020304" pitchFamily="18" charset="0"/>
                <a:cs typeface="Segoe UI" panose="020B0502040204020203" pitchFamily="34" charset="0"/>
              </a:rPr>
              <a:t> embankment at flood prone zone.</a:t>
            </a:r>
          </a:p>
        </p:txBody>
      </p:sp>
      <p:sp>
        <p:nvSpPr>
          <p:cNvPr id="11" name="Rectangle 10">
            <a:extLst>
              <a:ext uri="{FF2B5EF4-FFF2-40B4-BE49-F238E27FC236}">
                <a16:creationId xmlns:a16="http://schemas.microsoft.com/office/drawing/2014/main" id="{0BA57A07-3072-4D21-9A63-8A8A4F5F8E2C}"/>
              </a:ext>
            </a:extLst>
          </p:cNvPr>
          <p:cNvSpPr/>
          <p:nvPr/>
        </p:nvSpPr>
        <p:spPr>
          <a:xfrm>
            <a:off x="130875" y="-164992"/>
            <a:ext cx="11372851" cy="1421928"/>
          </a:xfrm>
          <a:prstGeom prst="rect">
            <a:avLst/>
          </a:prstGeom>
        </p:spPr>
        <p:txBody>
          <a:bodyPr vert="horz" lIns="91440" tIns="45720" rIns="91440" bIns="45720" rtlCol="0" anchor="ctr">
            <a:noAutofit/>
          </a:bodyPr>
          <a:lstStyle/>
          <a:p>
            <a:pPr algn="ctr">
              <a:lnSpc>
                <a:spcPct val="90000"/>
              </a:lnSpc>
              <a:spcBef>
                <a:spcPct val="0"/>
              </a:spcBef>
            </a:pPr>
            <a:r>
              <a:rPr lang="en-GB" sz="2800" dirty="0">
                <a:latin typeface="+mj-lt"/>
                <a:ea typeface="+mj-ea"/>
                <a:cs typeface="+mj-cs"/>
              </a:rPr>
              <a:t>Implementation of Rationalized Water Related Interventions in </a:t>
            </a:r>
            <a:r>
              <a:rPr lang="en-GB" sz="2800" dirty="0" err="1">
                <a:latin typeface="+mj-lt"/>
                <a:ea typeface="+mj-ea"/>
                <a:cs typeface="+mj-cs"/>
              </a:rPr>
              <a:t>Hurasagar</a:t>
            </a:r>
            <a:r>
              <a:rPr lang="en-GB" sz="2800" dirty="0">
                <a:latin typeface="+mj-lt"/>
                <a:ea typeface="+mj-ea"/>
                <a:cs typeface="+mj-cs"/>
              </a:rPr>
              <a:t> Basin</a:t>
            </a:r>
            <a:endParaRPr lang="en-US" sz="2800" dirty="0">
              <a:latin typeface="+mj-lt"/>
              <a:ea typeface="+mj-ea"/>
              <a:cs typeface="+mj-cs"/>
            </a:endParaRPr>
          </a:p>
        </p:txBody>
      </p:sp>
      <p:sp>
        <p:nvSpPr>
          <p:cNvPr id="4" name="Arrow: Right 3">
            <a:extLst>
              <a:ext uri="{FF2B5EF4-FFF2-40B4-BE49-F238E27FC236}">
                <a16:creationId xmlns:a16="http://schemas.microsoft.com/office/drawing/2014/main" id="{B89632F0-88E3-4D1A-A70C-AD7C18600BB4}"/>
              </a:ext>
            </a:extLst>
          </p:cNvPr>
          <p:cNvSpPr/>
          <p:nvPr/>
        </p:nvSpPr>
        <p:spPr>
          <a:xfrm>
            <a:off x="1370916" y="4828668"/>
            <a:ext cx="3327990" cy="1084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Expected Outputs</a:t>
            </a:r>
          </a:p>
        </p:txBody>
      </p:sp>
    </p:spTree>
    <p:extLst>
      <p:ext uri="{BB962C8B-B14F-4D97-AF65-F5344CB8AC3E}">
        <p14:creationId xmlns:p14="http://schemas.microsoft.com/office/powerpoint/2010/main" val="2059112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9A40E07-4F4C-0E4A-AF72-5A49E166B9FA}"/>
              </a:ext>
            </a:extLst>
          </p:cNvPr>
          <p:cNvSpPr txBox="1">
            <a:spLocks/>
          </p:cNvSpPr>
          <p:nvPr/>
        </p:nvSpPr>
        <p:spPr>
          <a:xfrm>
            <a:off x="792661" y="1899234"/>
            <a:ext cx="6354677" cy="43902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used for decision making</a:t>
            </a:r>
          </a:p>
          <a:p>
            <a:r>
              <a:rPr lang="en-US" dirty="0"/>
              <a:t>Simplified simulation</a:t>
            </a:r>
          </a:p>
          <a:p>
            <a:r>
              <a:rPr lang="en-US" dirty="0"/>
              <a:t>Based on results of detailed sectoral models</a:t>
            </a:r>
          </a:p>
          <a:p>
            <a:r>
              <a:rPr lang="en-US" dirty="0"/>
              <a:t>Integrations of sectoral models</a:t>
            </a:r>
          </a:p>
          <a:p>
            <a:r>
              <a:rPr lang="en-US" dirty="0"/>
              <a:t>Wide scope</a:t>
            </a:r>
          </a:p>
          <a:p>
            <a:r>
              <a:rPr lang="en-US" dirty="0"/>
              <a:t>Short calculation time</a:t>
            </a:r>
          </a:p>
          <a:p>
            <a:r>
              <a:rPr lang="en-US" dirty="0"/>
              <a:t>Less detail and accuracy in results</a:t>
            </a:r>
          </a:p>
          <a:p>
            <a:r>
              <a:rPr lang="en-US" dirty="0"/>
              <a:t>No replacement for detailed models</a:t>
            </a:r>
          </a:p>
          <a:p>
            <a:r>
              <a:rPr lang="en-US" dirty="0"/>
              <a:t>At planning level</a:t>
            </a:r>
          </a:p>
          <a:p>
            <a:endParaRPr lang="en-US" dirty="0"/>
          </a:p>
          <a:p>
            <a:endParaRPr lang="en-US" dirty="0"/>
          </a:p>
          <a:p>
            <a:pPr marL="0" indent="0">
              <a:buNone/>
            </a:pPr>
            <a:endParaRPr lang="en-US" dirty="0"/>
          </a:p>
        </p:txBody>
      </p:sp>
      <p:sp>
        <p:nvSpPr>
          <p:cNvPr id="2" name="Title 1">
            <a:extLst>
              <a:ext uri="{FF2B5EF4-FFF2-40B4-BE49-F238E27FC236}">
                <a16:creationId xmlns:a16="http://schemas.microsoft.com/office/drawing/2014/main" id="{0E7CA49E-566D-6845-8192-641C40143BAB}"/>
              </a:ext>
            </a:extLst>
          </p:cNvPr>
          <p:cNvSpPr>
            <a:spLocks noGrp="1"/>
          </p:cNvSpPr>
          <p:nvPr>
            <p:ph type="title"/>
          </p:nvPr>
        </p:nvSpPr>
        <p:spPr>
          <a:xfrm>
            <a:off x="766891" y="891539"/>
            <a:ext cx="4873811" cy="668673"/>
          </a:xfrm>
        </p:spPr>
        <p:txBody>
          <a:bodyPr>
            <a:normAutofit/>
          </a:bodyPr>
          <a:lstStyle/>
          <a:p>
            <a:r>
              <a:rPr lang="nl-NL" sz="3200" dirty="0">
                <a:effectLst>
                  <a:outerShdw blurRad="38100" dist="38100" dir="2700000" algn="tl">
                    <a:srgbClr val="000000">
                      <a:alpha val="43137"/>
                    </a:srgbClr>
                  </a:outerShdw>
                </a:effectLst>
              </a:rPr>
              <a:t>Metamodel: In short</a:t>
            </a:r>
            <a:endParaRPr lang="en-US" dirty="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B8F6B793-18BA-604A-92EB-0361E65E771B}"/>
              </a:ext>
            </a:extLst>
          </p:cNvPr>
          <p:cNvGrpSpPr/>
          <p:nvPr/>
        </p:nvGrpSpPr>
        <p:grpSpPr>
          <a:xfrm>
            <a:off x="6616700" y="0"/>
            <a:ext cx="5601804" cy="4570041"/>
            <a:chOff x="6086361" y="-8202"/>
            <a:chExt cx="6122504" cy="5616521"/>
          </a:xfrm>
          <a:blipFill dpi="0" rotWithShape="1">
            <a:blip r:embed="rId3"/>
            <a:srcRect/>
            <a:stretch>
              <a:fillRect/>
            </a:stretch>
          </a:blipFill>
        </p:grpSpPr>
        <p:sp>
          <p:nvSpPr>
            <p:cNvPr id="14" name="Freeform 13">
              <a:extLst>
                <a:ext uri="{FF2B5EF4-FFF2-40B4-BE49-F238E27FC236}">
                  <a16:creationId xmlns:a16="http://schemas.microsoft.com/office/drawing/2014/main" id="{037403A1-7B7C-A548-BD29-BC244CB504B1}"/>
                </a:ext>
              </a:extLst>
            </p:cNvPr>
            <p:cNvSpPr/>
            <p:nvPr/>
          </p:nvSpPr>
          <p:spPr>
            <a:xfrm flipH="1">
              <a:off x="6541660" y="-8202"/>
              <a:ext cx="5667205" cy="5616521"/>
            </a:xfrm>
            <a:custGeom>
              <a:avLst/>
              <a:gdLst>
                <a:gd name="connsiteX0" fmla="*/ 2918670 w 3986813"/>
                <a:gd name="connsiteY0" fmla="*/ 1138523 h 3414574"/>
                <a:gd name="connsiteX1" fmla="*/ 3983289 w 3986813"/>
                <a:gd name="connsiteY1" fmla="*/ 459200 h 3414574"/>
                <a:gd name="connsiteX2" fmla="*/ 2805745 w 3986813"/>
                <a:gd name="connsiteY2" fmla="*/ 0 h 3414574"/>
                <a:gd name="connsiteX3" fmla="*/ 1551776 w 3986813"/>
                <a:gd name="connsiteY3" fmla="*/ 0 h 3414574"/>
                <a:gd name="connsiteX4" fmla="*/ 1097222 w 3986813"/>
                <a:gd name="connsiteY4" fmla="*/ 929164 h 3414574"/>
                <a:gd name="connsiteX5" fmla="*/ 0 w 3986813"/>
                <a:gd name="connsiteY5" fmla="*/ 1314450 h 3414574"/>
                <a:gd name="connsiteX6" fmla="*/ 0 w 3986813"/>
                <a:gd name="connsiteY6" fmla="*/ 3130677 h 3414574"/>
                <a:gd name="connsiteX7" fmla="*/ 1986654 w 3986813"/>
                <a:gd name="connsiteY7" fmla="*/ 3295650 h 3414574"/>
                <a:gd name="connsiteX8" fmla="*/ 3071709 w 3986813"/>
                <a:gd name="connsiteY8" fmla="*/ 2457450 h 3414574"/>
                <a:gd name="connsiteX9" fmla="*/ 2918670 w 3986813"/>
                <a:gd name="connsiteY9" fmla="*/ 1138523 h 3414574"/>
                <a:gd name="connsiteX0" fmla="*/ 2975930 w 4044073"/>
                <a:gd name="connsiteY0" fmla="*/ 1177733 h 3453784"/>
                <a:gd name="connsiteX1" fmla="*/ 4040549 w 4044073"/>
                <a:gd name="connsiteY1" fmla="*/ 498410 h 3453784"/>
                <a:gd name="connsiteX2" fmla="*/ 2863005 w 4044073"/>
                <a:gd name="connsiteY2" fmla="*/ 39210 h 3453784"/>
                <a:gd name="connsiteX3" fmla="*/ 1609036 w 4044073"/>
                <a:gd name="connsiteY3" fmla="*/ 39210 h 3453784"/>
                <a:gd name="connsiteX4" fmla="*/ 74906 w 4044073"/>
                <a:gd name="connsiteY4" fmla="*/ 64386 h 3453784"/>
                <a:gd name="connsiteX5" fmla="*/ 57260 w 4044073"/>
                <a:gd name="connsiteY5" fmla="*/ 1353660 h 3453784"/>
                <a:gd name="connsiteX6" fmla="*/ 57260 w 4044073"/>
                <a:gd name="connsiteY6" fmla="*/ 3169887 h 3453784"/>
                <a:gd name="connsiteX7" fmla="*/ 2043914 w 4044073"/>
                <a:gd name="connsiteY7" fmla="*/ 3334860 h 3453784"/>
                <a:gd name="connsiteX8" fmla="*/ 3128969 w 4044073"/>
                <a:gd name="connsiteY8" fmla="*/ 2496660 h 3453784"/>
                <a:gd name="connsiteX9" fmla="*/ 2975930 w 4044073"/>
                <a:gd name="connsiteY9" fmla="*/ 1177733 h 3453784"/>
                <a:gd name="connsiteX0" fmla="*/ 2918670 w 3986813"/>
                <a:gd name="connsiteY0" fmla="*/ 1138523 h 3414574"/>
                <a:gd name="connsiteX1" fmla="*/ 3983289 w 3986813"/>
                <a:gd name="connsiteY1" fmla="*/ 459200 h 3414574"/>
                <a:gd name="connsiteX2" fmla="*/ 2805745 w 3986813"/>
                <a:gd name="connsiteY2" fmla="*/ 0 h 3414574"/>
                <a:gd name="connsiteX3" fmla="*/ 1551776 w 3986813"/>
                <a:gd name="connsiteY3" fmla="*/ 0 h 3414574"/>
                <a:gd name="connsiteX4" fmla="*/ 17646 w 3986813"/>
                <a:gd name="connsiteY4" fmla="*/ 25176 h 3414574"/>
                <a:gd name="connsiteX5" fmla="*/ 0 w 3986813"/>
                <a:gd name="connsiteY5" fmla="*/ 1314450 h 3414574"/>
                <a:gd name="connsiteX6" fmla="*/ 0 w 3986813"/>
                <a:gd name="connsiteY6" fmla="*/ 3130677 h 3414574"/>
                <a:gd name="connsiteX7" fmla="*/ 1986654 w 3986813"/>
                <a:gd name="connsiteY7" fmla="*/ 3295650 h 3414574"/>
                <a:gd name="connsiteX8" fmla="*/ 3071709 w 3986813"/>
                <a:gd name="connsiteY8" fmla="*/ 2457450 h 3414574"/>
                <a:gd name="connsiteX9" fmla="*/ 2918670 w 3986813"/>
                <a:gd name="connsiteY9" fmla="*/ 1138523 h 3414574"/>
                <a:gd name="connsiteX0" fmla="*/ 2926963 w 3995106"/>
                <a:gd name="connsiteY0" fmla="*/ 1138523 h 3414574"/>
                <a:gd name="connsiteX1" fmla="*/ 3991582 w 3995106"/>
                <a:gd name="connsiteY1" fmla="*/ 459200 h 3414574"/>
                <a:gd name="connsiteX2" fmla="*/ 2814038 w 3995106"/>
                <a:gd name="connsiteY2" fmla="*/ 0 h 3414574"/>
                <a:gd name="connsiteX3" fmla="*/ 1560069 w 3995106"/>
                <a:gd name="connsiteY3" fmla="*/ 0 h 3414574"/>
                <a:gd name="connsiteX4" fmla="*/ 25939 w 3995106"/>
                <a:gd name="connsiteY4" fmla="*/ 25176 h 3414574"/>
                <a:gd name="connsiteX5" fmla="*/ 8293 w 3995106"/>
                <a:gd name="connsiteY5" fmla="*/ 1314450 h 3414574"/>
                <a:gd name="connsiteX6" fmla="*/ 8293 w 3995106"/>
                <a:gd name="connsiteY6" fmla="*/ 3130677 h 3414574"/>
                <a:gd name="connsiteX7" fmla="*/ 1994947 w 3995106"/>
                <a:gd name="connsiteY7" fmla="*/ 3295650 h 3414574"/>
                <a:gd name="connsiteX8" fmla="*/ 3080002 w 3995106"/>
                <a:gd name="connsiteY8" fmla="*/ 2457450 h 3414574"/>
                <a:gd name="connsiteX9" fmla="*/ 2926963 w 3995106"/>
                <a:gd name="connsiteY9" fmla="*/ 1138523 h 3414574"/>
                <a:gd name="connsiteX0" fmla="*/ 2926963 w 3995106"/>
                <a:gd name="connsiteY0" fmla="*/ 1141164 h 3417215"/>
                <a:gd name="connsiteX1" fmla="*/ 3991582 w 3995106"/>
                <a:gd name="connsiteY1" fmla="*/ 461841 h 3417215"/>
                <a:gd name="connsiteX2" fmla="*/ 2814038 w 3995106"/>
                <a:gd name="connsiteY2" fmla="*/ 2641 h 3417215"/>
                <a:gd name="connsiteX3" fmla="*/ 1560069 w 3995106"/>
                <a:gd name="connsiteY3" fmla="*/ 2641 h 3417215"/>
                <a:gd name="connsiteX4" fmla="*/ 25939 w 3995106"/>
                <a:gd name="connsiteY4" fmla="*/ 27817 h 3417215"/>
                <a:gd name="connsiteX5" fmla="*/ 8293 w 3995106"/>
                <a:gd name="connsiteY5" fmla="*/ 1317091 h 3417215"/>
                <a:gd name="connsiteX6" fmla="*/ 8293 w 3995106"/>
                <a:gd name="connsiteY6" fmla="*/ 3133318 h 3417215"/>
                <a:gd name="connsiteX7" fmla="*/ 1994947 w 3995106"/>
                <a:gd name="connsiteY7" fmla="*/ 3298291 h 3417215"/>
                <a:gd name="connsiteX8" fmla="*/ 3080002 w 3995106"/>
                <a:gd name="connsiteY8" fmla="*/ 2460091 h 3417215"/>
                <a:gd name="connsiteX9" fmla="*/ 2926963 w 3995106"/>
                <a:gd name="connsiteY9" fmla="*/ 1141164 h 3417215"/>
                <a:gd name="connsiteX0" fmla="*/ 2919577 w 3987720"/>
                <a:gd name="connsiteY0" fmla="*/ 1138870 h 3414921"/>
                <a:gd name="connsiteX1" fmla="*/ 3984196 w 3987720"/>
                <a:gd name="connsiteY1" fmla="*/ 459547 h 3414921"/>
                <a:gd name="connsiteX2" fmla="*/ 2806652 w 3987720"/>
                <a:gd name="connsiteY2" fmla="*/ 347 h 3414921"/>
                <a:gd name="connsiteX3" fmla="*/ 1552683 w 3987720"/>
                <a:gd name="connsiteY3" fmla="*/ 347 h 3414921"/>
                <a:gd name="connsiteX4" fmla="*/ 529595 w 3987720"/>
                <a:gd name="connsiteY4" fmla="*/ 334201 h 3414921"/>
                <a:gd name="connsiteX5" fmla="*/ 907 w 3987720"/>
                <a:gd name="connsiteY5" fmla="*/ 1314797 h 3414921"/>
                <a:gd name="connsiteX6" fmla="*/ 907 w 3987720"/>
                <a:gd name="connsiteY6" fmla="*/ 3131024 h 3414921"/>
                <a:gd name="connsiteX7" fmla="*/ 1987561 w 3987720"/>
                <a:gd name="connsiteY7" fmla="*/ 3295997 h 3414921"/>
                <a:gd name="connsiteX8" fmla="*/ 3072616 w 3987720"/>
                <a:gd name="connsiteY8" fmla="*/ 2457797 h 3414921"/>
                <a:gd name="connsiteX9" fmla="*/ 2919577 w 3987720"/>
                <a:gd name="connsiteY9" fmla="*/ 1138870 h 3414921"/>
                <a:gd name="connsiteX0" fmla="*/ 2930573 w 3998716"/>
                <a:gd name="connsiteY0" fmla="*/ 1143516 h 3419567"/>
                <a:gd name="connsiteX1" fmla="*/ 3995192 w 3998716"/>
                <a:gd name="connsiteY1" fmla="*/ 464193 h 3419567"/>
                <a:gd name="connsiteX2" fmla="*/ 2817648 w 3998716"/>
                <a:gd name="connsiteY2" fmla="*/ 4993 h 3419567"/>
                <a:gd name="connsiteX3" fmla="*/ 1563679 w 3998716"/>
                <a:gd name="connsiteY3" fmla="*/ 4993 h 3419567"/>
                <a:gd name="connsiteX4" fmla="*/ 10385 w 3998716"/>
                <a:gd name="connsiteY4" fmla="*/ 8120 h 3419567"/>
                <a:gd name="connsiteX5" fmla="*/ 11903 w 3998716"/>
                <a:gd name="connsiteY5" fmla="*/ 1319443 h 3419567"/>
                <a:gd name="connsiteX6" fmla="*/ 11903 w 3998716"/>
                <a:gd name="connsiteY6" fmla="*/ 3135670 h 3419567"/>
                <a:gd name="connsiteX7" fmla="*/ 1998557 w 3998716"/>
                <a:gd name="connsiteY7" fmla="*/ 3300643 h 3419567"/>
                <a:gd name="connsiteX8" fmla="*/ 3083612 w 3998716"/>
                <a:gd name="connsiteY8" fmla="*/ 2462443 h 3419567"/>
                <a:gd name="connsiteX9" fmla="*/ 2930573 w 3998716"/>
                <a:gd name="connsiteY9" fmla="*/ 1143516 h 341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8716" h="3419567">
                  <a:moveTo>
                    <a:pt x="2930573" y="1143516"/>
                  </a:moveTo>
                  <a:cubicBezTo>
                    <a:pt x="3195112" y="892152"/>
                    <a:pt x="4060685" y="817952"/>
                    <a:pt x="3995192" y="464193"/>
                  </a:cubicBezTo>
                  <a:cubicBezTo>
                    <a:pt x="3942911" y="185968"/>
                    <a:pt x="3655465" y="4993"/>
                    <a:pt x="2817648" y="4993"/>
                  </a:cubicBezTo>
                  <a:lnTo>
                    <a:pt x="1563679" y="4993"/>
                  </a:lnTo>
                  <a:cubicBezTo>
                    <a:pt x="1576455" y="-7811"/>
                    <a:pt x="9495" y="8040"/>
                    <a:pt x="10385" y="8120"/>
                  </a:cubicBezTo>
                  <a:cubicBezTo>
                    <a:pt x="11275" y="8200"/>
                    <a:pt x="-14430" y="977692"/>
                    <a:pt x="11903" y="1319443"/>
                  </a:cubicBezTo>
                  <a:lnTo>
                    <a:pt x="11903" y="3135670"/>
                  </a:lnTo>
                  <a:cubicBezTo>
                    <a:pt x="408663" y="3469902"/>
                    <a:pt x="1478415" y="3487333"/>
                    <a:pt x="1998557" y="3300643"/>
                  </a:cubicBezTo>
                  <a:cubicBezTo>
                    <a:pt x="2500639" y="3120716"/>
                    <a:pt x="2955668" y="2913261"/>
                    <a:pt x="3083612" y="2462443"/>
                  </a:cubicBezTo>
                  <a:cubicBezTo>
                    <a:pt x="3323722" y="1618719"/>
                    <a:pt x="2567938" y="1488226"/>
                    <a:pt x="2930573" y="1143516"/>
                  </a:cubicBezTo>
                  <a:close/>
                </a:path>
              </a:pathLst>
            </a:custGeom>
            <a:grpFill/>
            <a:ln w="9506" cap="flat">
              <a:noFill/>
              <a:prstDash val="solid"/>
              <a:miter/>
            </a:ln>
          </p:spPr>
          <p:txBody>
            <a:bodyPr rtlCol="0" anchor="ctr"/>
            <a:lstStyle/>
            <a:p>
              <a:endParaRPr lang="x-none"/>
            </a:p>
          </p:txBody>
        </p:sp>
        <p:sp>
          <p:nvSpPr>
            <p:cNvPr id="15" name="Freeform 14">
              <a:extLst>
                <a:ext uri="{FF2B5EF4-FFF2-40B4-BE49-F238E27FC236}">
                  <a16:creationId xmlns:a16="http://schemas.microsoft.com/office/drawing/2014/main" id="{856C3B3D-3071-3246-BB89-C3CA2494DD5F}"/>
                </a:ext>
              </a:extLst>
            </p:cNvPr>
            <p:cNvSpPr/>
            <p:nvPr/>
          </p:nvSpPr>
          <p:spPr>
            <a:xfrm rot="5400000" flipH="1">
              <a:off x="5842629" y="2084843"/>
              <a:ext cx="2392974" cy="1905510"/>
            </a:xfrm>
            <a:custGeom>
              <a:avLst/>
              <a:gdLst>
                <a:gd name="connsiteX0" fmla="*/ 1392513 w 1465489"/>
                <a:gd name="connsiteY0" fmla="*/ 93141 h 1336663"/>
                <a:gd name="connsiteX1" fmla="*/ 598802 w 1465489"/>
                <a:gd name="connsiteY1" fmla="*/ 243827 h 1336663"/>
                <a:gd name="connsiteX2" fmla="*/ 93869 w 1465489"/>
                <a:gd name="connsiteY2" fmla="*/ 1107078 h 1336663"/>
                <a:gd name="connsiteX3" fmla="*/ 1079211 w 1465489"/>
                <a:gd name="connsiteY3" fmla="*/ 963250 h 1336663"/>
                <a:gd name="connsiteX4" fmla="*/ 1392513 w 1465489"/>
                <a:gd name="connsiteY4" fmla="*/ 93141 h 133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89" h="1336663">
                  <a:moveTo>
                    <a:pt x="1392513" y="93141"/>
                  </a:moveTo>
                  <a:cubicBezTo>
                    <a:pt x="1158392" y="-207944"/>
                    <a:pt x="1046227" y="324313"/>
                    <a:pt x="598802" y="243827"/>
                  </a:cubicBezTo>
                  <a:cubicBezTo>
                    <a:pt x="76664" y="150006"/>
                    <a:pt x="-140252" y="805802"/>
                    <a:pt x="93869" y="1107078"/>
                  </a:cubicBezTo>
                  <a:cubicBezTo>
                    <a:pt x="327990" y="1408353"/>
                    <a:pt x="895565" y="1463503"/>
                    <a:pt x="1079211" y="963250"/>
                  </a:cubicBezTo>
                  <a:cubicBezTo>
                    <a:pt x="1236242" y="535673"/>
                    <a:pt x="1626634" y="394227"/>
                    <a:pt x="1392513" y="93141"/>
                  </a:cubicBezTo>
                  <a:close/>
                </a:path>
              </a:pathLst>
            </a:custGeom>
            <a:grpFill/>
            <a:ln w="9506" cap="flat">
              <a:noFill/>
              <a:prstDash val="solid"/>
              <a:miter/>
            </a:ln>
          </p:spPr>
          <p:txBody>
            <a:bodyPr rtlCol="0" anchor="ctr"/>
            <a:lstStyle/>
            <a:p>
              <a:endParaRPr lang="x-none"/>
            </a:p>
          </p:txBody>
        </p:sp>
      </p:grpSp>
      <p:sp>
        <p:nvSpPr>
          <p:cNvPr id="9" name="Freeform 8">
            <a:extLst>
              <a:ext uri="{FF2B5EF4-FFF2-40B4-BE49-F238E27FC236}">
                <a16:creationId xmlns:a16="http://schemas.microsoft.com/office/drawing/2014/main" id="{BEF3A1B8-F58E-AC40-B0F0-F27C83995E91}"/>
              </a:ext>
            </a:extLst>
          </p:cNvPr>
          <p:cNvSpPr/>
          <p:nvPr/>
        </p:nvSpPr>
        <p:spPr>
          <a:xfrm flipH="1">
            <a:off x="7261399" y="3682079"/>
            <a:ext cx="673190" cy="687832"/>
          </a:xfrm>
          <a:custGeom>
            <a:avLst/>
            <a:gdLst>
              <a:gd name="connsiteX0" fmla="*/ 253585 w 519800"/>
              <a:gd name="connsiteY0" fmla="*/ 17983 h 518130"/>
              <a:gd name="connsiteX1" fmla="*/ 509568 w 519800"/>
              <a:gd name="connsiteY1" fmla="*/ 248107 h 518130"/>
              <a:gd name="connsiteX2" fmla="*/ 158625 w 519800"/>
              <a:gd name="connsiteY2" fmla="*/ 517664 h 518130"/>
              <a:gd name="connsiteX3" fmla="*/ 253585 w 519800"/>
              <a:gd name="connsiteY3" fmla="*/ 17983 h 518130"/>
            </a:gdLst>
            <a:ahLst/>
            <a:cxnLst>
              <a:cxn ang="0">
                <a:pos x="connsiteX0" y="connsiteY0"/>
              </a:cxn>
              <a:cxn ang="0">
                <a:pos x="connsiteX1" y="connsiteY1"/>
              </a:cxn>
              <a:cxn ang="0">
                <a:pos x="connsiteX2" y="connsiteY2"/>
              </a:cxn>
              <a:cxn ang="0">
                <a:pos x="connsiteX3" y="connsiteY3"/>
              </a:cxn>
            </a:cxnLst>
            <a:rect l="l" t="t" r="r" b="b"/>
            <a:pathLst>
              <a:path w="519800" h="518130">
                <a:moveTo>
                  <a:pt x="253585" y="17983"/>
                </a:moveTo>
                <a:cubicBezTo>
                  <a:pt x="401776" y="-51645"/>
                  <a:pt x="562229" y="92754"/>
                  <a:pt x="509568" y="248107"/>
                </a:cubicBezTo>
                <a:cubicBezTo>
                  <a:pt x="468505" y="369360"/>
                  <a:pt x="374305" y="505282"/>
                  <a:pt x="158625" y="517664"/>
                </a:cubicBezTo>
                <a:cubicBezTo>
                  <a:pt x="-128347" y="533762"/>
                  <a:pt x="17373" y="128663"/>
                  <a:pt x="253585" y="17983"/>
                </a:cubicBezTo>
                <a:close/>
              </a:path>
            </a:pathLst>
          </a:custGeom>
          <a:solidFill>
            <a:schemeClr val="accent1"/>
          </a:solidFill>
          <a:ln w="9506" cap="flat">
            <a:noFill/>
            <a:prstDash val="solid"/>
            <a:miter/>
          </a:ln>
        </p:spPr>
        <p:txBody>
          <a:bodyPr rtlCol="0" anchor="ctr"/>
          <a:lstStyle/>
          <a:p>
            <a:endParaRPr lang="x-none"/>
          </a:p>
        </p:txBody>
      </p:sp>
      <p:sp>
        <p:nvSpPr>
          <p:cNvPr id="10" name="TextBox 9">
            <a:extLst>
              <a:ext uri="{FF2B5EF4-FFF2-40B4-BE49-F238E27FC236}">
                <a16:creationId xmlns:a16="http://schemas.microsoft.com/office/drawing/2014/main" id="{7806D2A0-B99C-4BB0-BF5C-C8FBF558C823}"/>
              </a:ext>
            </a:extLst>
          </p:cNvPr>
          <p:cNvSpPr txBox="1"/>
          <p:nvPr/>
        </p:nvSpPr>
        <p:spPr>
          <a:xfrm>
            <a:off x="11642344" y="180459"/>
            <a:ext cx="549656" cy="369332"/>
          </a:xfrm>
          <a:prstGeom prst="rect">
            <a:avLst/>
          </a:prstGeom>
          <a:noFill/>
        </p:spPr>
        <p:txBody>
          <a:bodyPr wrap="square" rtlCol="0">
            <a:spAutoFit/>
          </a:bodyPr>
          <a:lstStyle/>
          <a:p>
            <a:fld id="{188CF4F2-DE97-4CF3-9CC6-43818A940911}" type="slidenum">
              <a:rPr lang="nl-NL" smtClean="0"/>
              <a:t>4</a:t>
            </a:fld>
            <a:endParaRPr lang="nl-NL"/>
          </a:p>
        </p:txBody>
      </p:sp>
    </p:spTree>
    <p:extLst>
      <p:ext uri="{BB962C8B-B14F-4D97-AF65-F5344CB8AC3E}">
        <p14:creationId xmlns:p14="http://schemas.microsoft.com/office/powerpoint/2010/main" val="1467736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55D15-181C-44AC-A4A3-2FEB2D9645EF}"/>
              </a:ext>
            </a:extLst>
          </p:cNvPr>
          <p:cNvPicPr>
            <a:picLocks noChangeAspect="1"/>
          </p:cNvPicPr>
          <p:nvPr/>
        </p:nvPicPr>
        <p:blipFill rotWithShape="1">
          <a:blip r:embed="rId3"/>
          <a:srcRect b="3525"/>
          <a:stretch/>
        </p:blipFill>
        <p:spPr>
          <a:xfrm>
            <a:off x="114134" y="849518"/>
            <a:ext cx="11963732" cy="4977124"/>
          </a:xfrm>
          <a:prstGeom prst="rect">
            <a:avLst/>
          </a:prstGeom>
        </p:spPr>
      </p:pic>
      <p:sp>
        <p:nvSpPr>
          <p:cNvPr id="5" name="TextBox 4">
            <a:extLst>
              <a:ext uri="{FF2B5EF4-FFF2-40B4-BE49-F238E27FC236}">
                <a16:creationId xmlns:a16="http://schemas.microsoft.com/office/drawing/2014/main" id="{F1D878B9-1AB1-4BF9-8502-BD3FB76A9656}"/>
              </a:ext>
            </a:extLst>
          </p:cNvPr>
          <p:cNvSpPr txBox="1"/>
          <p:nvPr/>
        </p:nvSpPr>
        <p:spPr>
          <a:xfrm>
            <a:off x="4189229" y="74428"/>
            <a:ext cx="4198970" cy="646331"/>
          </a:xfrm>
          <a:prstGeom prst="rect">
            <a:avLst/>
          </a:prstGeom>
          <a:noFill/>
        </p:spPr>
        <p:txBody>
          <a:bodyPr wrap="none" rtlCol="0">
            <a:spAutoFit/>
          </a:bodyPr>
          <a:lstStyle/>
          <a:p>
            <a:r>
              <a:rPr lang="en-US" sz="3600" dirty="0"/>
              <a:t>Measures Parameters</a:t>
            </a:r>
          </a:p>
        </p:txBody>
      </p:sp>
    </p:spTree>
    <p:extLst>
      <p:ext uri="{BB962C8B-B14F-4D97-AF65-F5344CB8AC3E}">
        <p14:creationId xmlns:p14="http://schemas.microsoft.com/office/powerpoint/2010/main" val="943926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9A9A-6573-4E2A-BD47-7EA7D670AF47}"/>
              </a:ext>
            </a:extLst>
          </p:cNvPr>
          <p:cNvSpPr>
            <a:spLocks noGrp="1"/>
          </p:cNvSpPr>
          <p:nvPr>
            <p:ph type="title"/>
          </p:nvPr>
        </p:nvSpPr>
        <p:spPr>
          <a:xfrm>
            <a:off x="636182" y="3001999"/>
            <a:ext cx="10515600" cy="1325563"/>
          </a:xfrm>
        </p:spPr>
        <p:txBody>
          <a:bodyPr>
            <a:normAutofit/>
          </a:bodyPr>
          <a:lstStyle/>
          <a:p>
            <a:pPr algn="ctr"/>
            <a:r>
              <a:rPr lang="en-US" sz="6000" dirty="0"/>
              <a:t>Thank You</a:t>
            </a:r>
          </a:p>
        </p:txBody>
      </p:sp>
    </p:spTree>
    <p:extLst>
      <p:ext uri="{BB962C8B-B14F-4D97-AF65-F5344CB8AC3E}">
        <p14:creationId xmlns:p14="http://schemas.microsoft.com/office/powerpoint/2010/main" val="411528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58BC-0635-4502-9853-D595E46A4EFB}"/>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Metamodel Indicators</a:t>
            </a:r>
          </a:p>
        </p:txBody>
      </p:sp>
      <p:sp>
        <p:nvSpPr>
          <p:cNvPr id="7" name="TextBox 6">
            <a:extLst>
              <a:ext uri="{FF2B5EF4-FFF2-40B4-BE49-F238E27FC236}">
                <a16:creationId xmlns:a16="http://schemas.microsoft.com/office/drawing/2014/main" id="{CADC9E4B-7752-4104-90AC-3B571EC36E2C}"/>
              </a:ext>
            </a:extLst>
          </p:cNvPr>
          <p:cNvSpPr txBox="1"/>
          <p:nvPr/>
        </p:nvSpPr>
        <p:spPr>
          <a:xfrm>
            <a:off x="1915053" y="6491460"/>
            <a:ext cx="3479907" cy="372013"/>
          </a:xfrm>
          <a:prstGeom prst="rect">
            <a:avLst/>
          </a:prstGeom>
          <a:noFill/>
        </p:spPr>
        <p:txBody>
          <a:bodyPr wrap="square" rtlCol="0">
            <a:spAutoFit/>
          </a:bodyPr>
          <a:lstStyle/>
          <a:p>
            <a:r>
              <a:rPr lang="en-US" dirty="0"/>
              <a:t>* Under development</a:t>
            </a:r>
            <a:endParaRPr lang="nl-NL" dirty="0"/>
          </a:p>
        </p:txBody>
      </p:sp>
      <p:pic>
        <p:nvPicPr>
          <p:cNvPr id="5" name="Picture 4">
            <a:extLst>
              <a:ext uri="{FF2B5EF4-FFF2-40B4-BE49-F238E27FC236}">
                <a16:creationId xmlns:a16="http://schemas.microsoft.com/office/drawing/2014/main" id="{12ADDDC9-2C32-48B7-AE93-B86080BC35A9}"/>
              </a:ext>
            </a:extLst>
          </p:cNvPr>
          <p:cNvPicPr>
            <a:picLocks noChangeAspect="1"/>
          </p:cNvPicPr>
          <p:nvPr/>
        </p:nvPicPr>
        <p:blipFill>
          <a:blip r:embed="rId3"/>
          <a:stretch>
            <a:fillRect/>
          </a:stretch>
        </p:blipFill>
        <p:spPr>
          <a:xfrm>
            <a:off x="1995162" y="1670368"/>
            <a:ext cx="7541369" cy="4822507"/>
          </a:xfrm>
          <a:prstGeom prst="rect">
            <a:avLst/>
          </a:prstGeom>
        </p:spPr>
      </p:pic>
    </p:spTree>
    <p:extLst>
      <p:ext uri="{BB962C8B-B14F-4D97-AF65-F5344CB8AC3E}">
        <p14:creationId xmlns:p14="http://schemas.microsoft.com/office/powerpoint/2010/main" val="327025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ight Arrow 59">
            <a:extLst>
              <a:ext uri="{FF2B5EF4-FFF2-40B4-BE49-F238E27FC236}">
                <a16:creationId xmlns:a16="http://schemas.microsoft.com/office/drawing/2014/main" id="{E151EF65-7F6F-40B5-9FDD-665E60C91D12}"/>
              </a:ext>
            </a:extLst>
          </p:cNvPr>
          <p:cNvSpPr/>
          <p:nvPr/>
        </p:nvSpPr>
        <p:spPr>
          <a:xfrm rot="16200000">
            <a:off x="4972459" y="3921902"/>
            <a:ext cx="4007676" cy="297941"/>
          </a:xfrm>
          <a:prstGeom prst="rightArrow">
            <a:avLst/>
          </a:prstGeom>
          <a:solidFill>
            <a:schemeClr val="accent2">
              <a:lumMod val="40000"/>
              <a:lumOff val="60000"/>
            </a:schemeClr>
          </a:solidFill>
          <a:ln>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FB6C18A-8360-4644-A3A9-E0BC65B993BE}"/>
              </a:ext>
            </a:extLst>
          </p:cNvPr>
          <p:cNvSpPr>
            <a:spLocks noGrp="1"/>
          </p:cNvSpPr>
          <p:nvPr>
            <p:ph type="title"/>
          </p:nvPr>
        </p:nvSpPr>
        <p:spPr/>
        <p:txBody>
          <a:bodyPr/>
          <a:lstStyle/>
          <a:p>
            <a:r>
              <a:rPr lang="nl-NL" dirty="0"/>
              <a:t>Metamodel </a:t>
            </a:r>
            <a:r>
              <a:rPr lang="nl-NL" dirty="0" err="1"/>
              <a:t>components</a:t>
            </a:r>
            <a:endParaRPr lang="nl-NL" dirty="0"/>
          </a:p>
        </p:txBody>
      </p:sp>
      <p:grpSp>
        <p:nvGrpSpPr>
          <p:cNvPr id="4" name="Group 3">
            <a:extLst>
              <a:ext uri="{FF2B5EF4-FFF2-40B4-BE49-F238E27FC236}">
                <a16:creationId xmlns:a16="http://schemas.microsoft.com/office/drawing/2014/main" id="{CEE97B41-CA43-4738-93C1-16126CA8392E}"/>
              </a:ext>
            </a:extLst>
          </p:cNvPr>
          <p:cNvGrpSpPr>
            <a:grpSpLocks noChangeAspect="1"/>
          </p:cNvGrpSpPr>
          <p:nvPr/>
        </p:nvGrpSpPr>
        <p:grpSpPr>
          <a:xfrm>
            <a:off x="2711308" y="1499299"/>
            <a:ext cx="9331819" cy="4941550"/>
            <a:chOff x="-43799" y="1658946"/>
            <a:chExt cx="11693565" cy="4481379"/>
          </a:xfrm>
        </p:grpSpPr>
        <p:sp>
          <p:nvSpPr>
            <p:cNvPr id="5" name="Rounded Rectangle 3">
              <a:extLst>
                <a:ext uri="{FF2B5EF4-FFF2-40B4-BE49-F238E27FC236}">
                  <a16:creationId xmlns:a16="http://schemas.microsoft.com/office/drawing/2014/main" id="{9390CA67-B524-461A-9CD5-B0A61F2C5B91}"/>
                </a:ext>
              </a:extLst>
            </p:cNvPr>
            <p:cNvSpPr/>
            <p:nvPr/>
          </p:nvSpPr>
          <p:spPr>
            <a:xfrm rot="16200000">
              <a:off x="2117709" y="3548141"/>
              <a:ext cx="4481378" cy="702990"/>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Framework</a:t>
              </a:r>
            </a:p>
          </p:txBody>
        </p:sp>
        <p:grpSp>
          <p:nvGrpSpPr>
            <p:cNvPr id="6" name="Group 5">
              <a:extLst>
                <a:ext uri="{FF2B5EF4-FFF2-40B4-BE49-F238E27FC236}">
                  <a16:creationId xmlns:a16="http://schemas.microsoft.com/office/drawing/2014/main" id="{B1D69F03-D8E1-4C34-8742-A488253E25B6}"/>
                </a:ext>
              </a:extLst>
            </p:cNvPr>
            <p:cNvGrpSpPr/>
            <p:nvPr/>
          </p:nvGrpSpPr>
          <p:grpSpPr>
            <a:xfrm>
              <a:off x="9274452" y="2448901"/>
              <a:ext cx="2375314" cy="2586669"/>
              <a:chOff x="8994110" y="1848897"/>
              <a:chExt cx="2478505" cy="2699040"/>
            </a:xfrm>
          </p:grpSpPr>
          <p:sp>
            <p:nvSpPr>
              <p:cNvPr id="31" name="Rounded Rectangle 18">
                <a:extLst>
                  <a:ext uri="{FF2B5EF4-FFF2-40B4-BE49-F238E27FC236}">
                    <a16:creationId xmlns:a16="http://schemas.microsoft.com/office/drawing/2014/main" id="{1CE18465-891E-4903-A0C8-43DA4118C0AA}"/>
                  </a:ext>
                </a:extLst>
              </p:cNvPr>
              <p:cNvSpPr/>
              <p:nvPr/>
            </p:nvSpPr>
            <p:spPr>
              <a:xfrm>
                <a:off x="8994110" y="1848897"/>
                <a:ext cx="2478505" cy="2699040"/>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2" name="Rounded Rectangle 11">
                <a:extLst>
                  <a:ext uri="{FF2B5EF4-FFF2-40B4-BE49-F238E27FC236}">
                    <a16:creationId xmlns:a16="http://schemas.microsoft.com/office/drawing/2014/main" id="{E63D7C65-0C8C-4F00-81B9-817F3CA67605}"/>
                  </a:ext>
                </a:extLst>
              </p:cNvPr>
              <p:cNvSpPr/>
              <p:nvPr/>
            </p:nvSpPr>
            <p:spPr>
              <a:xfrm>
                <a:off x="9203201" y="2070692"/>
                <a:ext cx="2074889" cy="629590"/>
              </a:xfrm>
              <a:prstGeom prst="roundRect">
                <a:avLst/>
              </a:prstGeom>
              <a:solidFill>
                <a:schemeClr val="bg2">
                  <a:lumMod val="90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4099">
                        <a:lumMod val="60000"/>
                        <a:lumOff val="40000"/>
                      </a:srgbClr>
                    </a:solidFill>
                    <a:effectLst/>
                    <a:uLnTx/>
                    <a:uFillTx/>
                    <a:latin typeface="Gill Sans MT" panose="020B0502020104020203"/>
                    <a:ea typeface="+mn-ea"/>
                    <a:cs typeface="+mn-cs"/>
                  </a:rPr>
                  <a:t>Initialization</a:t>
                </a: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p>
            </p:txBody>
          </p:sp>
          <p:sp>
            <p:nvSpPr>
              <p:cNvPr id="33" name="Rounded Rectangle 12">
                <a:extLst>
                  <a:ext uri="{FF2B5EF4-FFF2-40B4-BE49-F238E27FC236}">
                    <a16:creationId xmlns:a16="http://schemas.microsoft.com/office/drawing/2014/main" id="{99E1870A-142E-4482-8D70-D453D0C732F4}"/>
                  </a:ext>
                </a:extLst>
              </p:cNvPr>
              <p:cNvSpPr/>
              <p:nvPr/>
            </p:nvSpPr>
            <p:spPr>
              <a:xfrm>
                <a:off x="9203199" y="2795954"/>
                <a:ext cx="2074889" cy="629590"/>
              </a:xfrm>
              <a:prstGeom prst="roundRect">
                <a:avLst/>
              </a:prstGeom>
              <a:solidFill>
                <a:schemeClr val="accent4">
                  <a:lumMod val="20000"/>
                  <a:lumOff val="80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DE16">
                        <a:lumMod val="50000"/>
                      </a:srgbClr>
                    </a:solidFill>
                    <a:effectLst/>
                    <a:uLnTx/>
                    <a:uFillTx/>
                    <a:latin typeface="Gill Sans MT" panose="020B0502020104020203"/>
                    <a:ea typeface="+mn-ea"/>
                    <a:cs typeface="+mn-cs"/>
                  </a:rPr>
                  <a:t>Do Time Step</a:t>
                </a:r>
              </a:p>
            </p:txBody>
          </p:sp>
          <p:sp>
            <p:nvSpPr>
              <p:cNvPr id="34" name="Rounded Rectangle 13">
                <a:extLst>
                  <a:ext uri="{FF2B5EF4-FFF2-40B4-BE49-F238E27FC236}">
                    <a16:creationId xmlns:a16="http://schemas.microsoft.com/office/drawing/2014/main" id="{B226DFF3-E2FF-4D0C-A58E-C5E26AEADB96}"/>
                  </a:ext>
                </a:extLst>
              </p:cNvPr>
              <p:cNvSpPr/>
              <p:nvPr/>
            </p:nvSpPr>
            <p:spPr>
              <a:xfrm>
                <a:off x="9203201" y="3583751"/>
                <a:ext cx="2074889" cy="629590"/>
              </a:xfrm>
              <a:prstGeom prst="roundRect">
                <a:avLst/>
              </a:prstGeom>
              <a:solidFill>
                <a:schemeClr val="accent2">
                  <a:lumMod val="40000"/>
                  <a:lumOff val="60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4099">
                        <a:lumMod val="60000"/>
                        <a:lumOff val="40000"/>
                      </a:srgbClr>
                    </a:solidFill>
                    <a:effectLst/>
                    <a:uLnTx/>
                    <a:uFillTx/>
                    <a:latin typeface="Gill Sans MT" panose="020B0502020104020203"/>
                    <a:ea typeface="+mn-ea"/>
                    <a:cs typeface="+mn-cs"/>
                  </a:rPr>
                  <a:t>Post Processing</a:t>
                </a:r>
              </a:p>
            </p:txBody>
          </p:sp>
        </p:grpSp>
        <p:sp>
          <p:nvSpPr>
            <p:cNvPr id="7" name="Rounded Rectangle 4">
              <a:extLst>
                <a:ext uri="{FF2B5EF4-FFF2-40B4-BE49-F238E27FC236}">
                  <a16:creationId xmlns:a16="http://schemas.microsoft.com/office/drawing/2014/main" id="{A9A21AEE-BF04-4CB8-A803-7CB1DFA3EE8E}"/>
                </a:ext>
              </a:extLst>
            </p:cNvPr>
            <p:cNvSpPr/>
            <p:nvPr/>
          </p:nvSpPr>
          <p:spPr>
            <a:xfrm>
              <a:off x="5841998" y="1845524"/>
              <a:ext cx="2566314" cy="481499"/>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ill Sans MT" panose="020B0502020104020203"/>
                  <a:ea typeface="+mn-ea"/>
                  <a:cs typeface="+mn-cs"/>
                </a:rPr>
                <a:t>Flood (damage) Module</a:t>
              </a:r>
            </a:p>
          </p:txBody>
        </p:sp>
        <p:sp>
          <p:nvSpPr>
            <p:cNvPr id="8" name="Rounded Rectangle 5">
              <a:extLst>
                <a:ext uri="{FF2B5EF4-FFF2-40B4-BE49-F238E27FC236}">
                  <a16:creationId xmlns:a16="http://schemas.microsoft.com/office/drawing/2014/main" id="{2C3D2D44-25DE-4663-BBB5-658D1CFF3501}"/>
                </a:ext>
              </a:extLst>
            </p:cNvPr>
            <p:cNvSpPr/>
            <p:nvPr/>
          </p:nvSpPr>
          <p:spPr>
            <a:xfrm>
              <a:off x="5841998" y="4974970"/>
              <a:ext cx="2566325" cy="740544"/>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Agricultural Production Module</a:t>
              </a:r>
            </a:p>
          </p:txBody>
        </p:sp>
        <p:sp>
          <p:nvSpPr>
            <p:cNvPr id="9" name="Rounded Rectangle 6">
              <a:extLst>
                <a:ext uri="{FF2B5EF4-FFF2-40B4-BE49-F238E27FC236}">
                  <a16:creationId xmlns:a16="http://schemas.microsoft.com/office/drawing/2014/main" id="{8C44A380-481C-472E-BBCE-6A0A50255DE6}"/>
                </a:ext>
              </a:extLst>
            </p:cNvPr>
            <p:cNvSpPr/>
            <p:nvPr/>
          </p:nvSpPr>
          <p:spPr>
            <a:xfrm>
              <a:off x="5841989" y="2448901"/>
              <a:ext cx="2566323" cy="481499"/>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Food security</a:t>
              </a:r>
            </a:p>
          </p:txBody>
        </p:sp>
        <p:sp>
          <p:nvSpPr>
            <p:cNvPr id="10" name="Rounded Rectangle 7">
              <a:extLst>
                <a:ext uri="{FF2B5EF4-FFF2-40B4-BE49-F238E27FC236}">
                  <a16:creationId xmlns:a16="http://schemas.microsoft.com/office/drawing/2014/main" id="{B9CC4E87-03DE-4666-B80A-5A48D1649AE2}"/>
                </a:ext>
              </a:extLst>
            </p:cNvPr>
            <p:cNvSpPr/>
            <p:nvPr/>
          </p:nvSpPr>
          <p:spPr>
            <a:xfrm>
              <a:off x="5841988" y="4251967"/>
              <a:ext cx="2566324" cy="605939"/>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rPr>
                <a:t>Agriculture Water Demand Module</a:t>
              </a:r>
            </a:p>
          </p:txBody>
        </p:sp>
        <p:sp>
          <p:nvSpPr>
            <p:cNvPr id="11" name="Rounded Rectangle 8">
              <a:extLst>
                <a:ext uri="{FF2B5EF4-FFF2-40B4-BE49-F238E27FC236}">
                  <a16:creationId xmlns:a16="http://schemas.microsoft.com/office/drawing/2014/main" id="{FDC853AA-104A-40CC-9B54-C2A36717D096}"/>
                </a:ext>
              </a:extLst>
            </p:cNvPr>
            <p:cNvSpPr/>
            <p:nvPr/>
          </p:nvSpPr>
          <p:spPr>
            <a:xfrm>
              <a:off x="5841993" y="3653403"/>
              <a:ext cx="2566319" cy="481499"/>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rPr>
                <a:t>Water balance Module</a:t>
              </a:r>
            </a:p>
          </p:txBody>
        </p:sp>
        <p:sp>
          <p:nvSpPr>
            <p:cNvPr id="12" name="Rounded Rectangle 9">
              <a:extLst>
                <a:ext uri="{FF2B5EF4-FFF2-40B4-BE49-F238E27FC236}">
                  <a16:creationId xmlns:a16="http://schemas.microsoft.com/office/drawing/2014/main" id="{2CB93C73-CEBC-4602-8028-1B7F80521B77}"/>
                </a:ext>
              </a:extLst>
            </p:cNvPr>
            <p:cNvSpPr/>
            <p:nvPr/>
          </p:nvSpPr>
          <p:spPr>
            <a:xfrm>
              <a:off x="5841992" y="3054839"/>
              <a:ext cx="2566320" cy="481499"/>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rPr>
                <a:t>Salinity Module</a:t>
              </a:r>
            </a:p>
          </p:txBody>
        </p:sp>
        <p:sp>
          <p:nvSpPr>
            <p:cNvPr id="13" name="Left-Right Arrow 50">
              <a:extLst>
                <a:ext uri="{FF2B5EF4-FFF2-40B4-BE49-F238E27FC236}">
                  <a16:creationId xmlns:a16="http://schemas.microsoft.com/office/drawing/2014/main" id="{70EFB720-1892-437E-B8C8-CFE901185547}"/>
                </a:ext>
              </a:extLst>
            </p:cNvPr>
            <p:cNvSpPr/>
            <p:nvPr/>
          </p:nvSpPr>
          <p:spPr>
            <a:xfrm>
              <a:off x="4757012" y="1933810"/>
              <a:ext cx="1036499" cy="302400"/>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4" name="Left-Right Arrow 52">
              <a:extLst>
                <a:ext uri="{FF2B5EF4-FFF2-40B4-BE49-F238E27FC236}">
                  <a16:creationId xmlns:a16="http://schemas.microsoft.com/office/drawing/2014/main" id="{ED59989C-522F-452F-847D-8A4D4C742B2E}"/>
                </a:ext>
              </a:extLst>
            </p:cNvPr>
            <p:cNvSpPr/>
            <p:nvPr/>
          </p:nvSpPr>
          <p:spPr>
            <a:xfrm>
              <a:off x="4757012" y="2546595"/>
              <a:ext cx="1036499" cy="302400"/>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5" name="Left-Right Arrow 53">
              <a:extLst>
                <a:ext uri="{FF2B5EF4-FFF2-40B4-BE49-F238E27FC236}">
                  <a16:creationId xmlns:a16="http://schemas.microsoft.com/office/drawing/2014/main" id="{FB137859-38FF-4C8B-95CC-FFA8624C9E83}"/>
                </a:ext>
              </a:extLst>
            </p:cNvPr>
            <p:cNvSpPr/>
            <p:nvPr/>
          </p:nvSpPr>
          <p:spPr>
            <a:xfrm>
              <a:off x="4757011" y="3143699"/>
              <a:ext cx="1036499" cy="302400"/>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6" name="Left-Right Arrow 54">
              <a:extLst>
                <a:ext uri="{FF2B5EF4-FFF2-40B4-BE49-F238E27FC236}">
                  <a16:creationId xmlns:a16="http://schemas.microsoft.com/office/drawing/2014/main" id="{319B5498-828D-4BCE-9D41-9D141F8DFC9E}"/>
                </a:ext>
              </a:extLst>
            </p:cNvPr>
            <p:cNvSpPr/>
            <p:nvPr/>
          </p:nvSpPr>
          <p:spPr>
            <a:xfrm>
              <a:off x="4770641" y="3759776"/>
              <a:ext cx="1036499" cy="302400"/>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7" name="Left-Right Arrow 55">
              <a:extLst>
                <a:ext uri="{FF2B5EF4-FFF2-40B4-BE49-F238E27FC236}">
                  <a16:creationId xmlns:a16="http://schemas.microsoft.com/office/drawing/2014/main" id="{23589BD7-0ECD-4803-9BF6-617B9E1692B6}"/>
                </a:ext>
              </a:extLst>
            </p:cNvPr>
            <p:cNvSpPr/>
            <p:nvPr/>
          </p:nvSpPr>
          <p:spPr>
            <a:xfrm>
              <a:off x="4757012" y="4408090"/>
              <a:ext cx="1036499" cy="302400"/>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8" name="Left-Right Arrow 56">
              <a:extLst>
                <a:ext uri="{FF2B5EF4-FFF2-40B4-BE49-F238E27FC236}">
                  <a16:creationId xmlns:a16="http://schemas.microsoft.com/office/drawing/2014/main" id="{8142FB2E-A543-41BA-9A39-77F15403A82D}"/>
                </a:ext>
              </a:extLst>
            </p:cNvPr>
            <p:cNvSpPr/>
            <p:nvPr/>
          </p:nvSpPr>
          <p:spPr>
            <a:xfrm>
              <a:off x="4780624" y="5195886"/>
              <a:ext cx="1036499" cy="302400"/>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Right Arrow 59">
              <a:extLst>
                <a:ext uri="{FF2B5EF4-FFF2-40B4-BE49-F238E27FC236}">
                  <a16:creationId xmlns:a16="http://schemas.microsoft.com/office/drawing/2014/main" id="{9AED26FF-419B-4A93-A5DD-9CE50D4CCB56}"/>
                </a:ext>
              </a:extLst>
            </p:cNvPr>
            <p:cNvSpPr/>
            <p:nvPr/>
          </p:nvSpPr>
          <p:spPr>
            <a:xfrm rot="10800000">
              <a:off x="1529545" y="4939135"/>
              <a:ext cx="710423" cy="297941"/>
            </a:xfrm>
            <a:prstGeom prst="rightArrow">
              <a:avLst/>
            </a:prstGeom>
            <a:solidFill>
              <a:schemeClr val="accent2">
                <a:lumMod val="40000"/>
                <a:lumOff val="60000"/>
              </a:schemeClr>
            </a:solidFill>
            <a:ln>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pSp>
          <p:nvGrpSpPr>
            <p:cNvPr id="20" name="Group 19">
              <a:extLst>
                <a:ext uri="{FF2B5EF4-FFF2-40B4-BE49-F238E27FC236}">
                  <a16:creationId xmlns:a16="http://schemas.microsoft.com/office/drawing/2014/main" id="{3D0175CA-BFB3-4840-879E-E5B62D965FEF}"/>
                </a:ext>
              </a:extLst>
            </p:cNvPr>
            <p:cNvGrpSpPr/>
            <p:nvPr/>
          </p:nvGrpSpPr>
          <p:grpSpPr>
            <a:xfrm>
              <a:off x="1467220" y="1913128"/>
              <a:ext cx="1471040" cy="1141841"/>
              <a:chOff x="1553514" y="1820641"/>
              <a:chExt cx="1471040" cy="1141841"/>
            </a:xfrm>
          </p:grpSpPr>
          <p:sp>
            <p:nvSpPr>
              <p:cNvPr id="29" name="Flowchart: Alternate Process 28">
                <a:extLst>
                  <a:ext uri="{FF2B5EF4-FFF2-40B4-BE49-F238E27FC236}">
                    <a16:creationId xmlns:a16="http://schemas.microsoft.com/office/drawing/2014/main" id="{112194C5-CA5A-4FA7-9D95-6526B20815A1}"/>
                  </a:ext>
                </a:extLst>
              </p:cNvPr>
              <p:cNvSpPr/>
              <p:nvPr/>
            </p:nvSpPr>
            <p:spPr>
              <a:xfrm>
                <a:off x="1559516" y="1845524"/>
                <a:ext cx="1465038" cy="1116958"/>
              </a:xfrm>
              <a:prstGeom prst="flowChartAlternateProcess">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0" name="Picture 29">
                <a:extLst>
                  <a:ext uri="{FF2B5EF4-FFF2-40B4-BE49-F238E27FC236}">
                    <a16:creationId xmlns:a16="http://schemas.microsoft.com/office/drawing/2014/main" id="{B2C119BD-54C0-41CA-9368-DF21D83AEA2C}"/>
                  </a:ext>
                </a:extLst>
              </p:cNvPr>
              <p:cNvPicPr>
                <a:picLocks noChangeAspect="1"/>
              </p:cNvPicPr>
              <p:nvPr/>
            </p:nvPicPr>
            <p:blipFill>
              <a:blip r:embed="rId3"/>
              <a:stretch>
                <a:fillRect/>
              </a:stretch>
            </p:blipFill>
            <p:spPr>
              <a:xfrm>
                <a:off x="1553514" y="1820641"/>
                <a:ext cx="1341152" cy="1011887"/>
              </a:xfrm>
              <a:prstGeom prst="rect">
                <a:avLst/>
              </a:prstGeom>
            </p:spPr>
          </p:pic>
        </p:grpSp>
        <p:pic>
          <p:nvPicPr>
            <p:cNvPr id="21" name="Picture 20" descr="A picture containing text, cup, mug&#10;&#10;Description automatically generated">
              <a:extLst>
                <a:ext uri="{FF2B5EF4-FFF2-40B4-BE49-F238E27FC236}">
                  <a16:creationId xmlns:a16="http://schemas.microsoft.com/office/drawing/2014/main" id="{61194145-01B0-4D81-A129-B6D1D8F8FD1D}"/>
                </a:ext>
              </a:extLst>
            </p:cNvPr>
            <p:cNvPicPr>
              <a:picLocks noChangeAspect="1"/>
            </p:cNvPicPr>
            <p:nvPr/>
          </p:nvPicPr>
          <p:blipFill>
            <a:blip r:embed="rId4"/>
            <a:stretch>
              <a:fillRect/>
            </a:stretch>
          </p:blipFill>
          <p:spPr>
            <a:xfrm>
              <a:off x="2300046" y="4550026"/>
              <a:ext cx="1027242" cy="1027242"/>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57AB147C-83AB-4CB4-9D2E-B71B435AFFDE}"/>
                </a:ext>
              </a:extLst>
            </p:cNvPr>
            <p:cNvPicPr>
              <a:picLocks noChangeAspect="1"/>
            </p:cNvPicPr>
            <p:nvPr/>
          </p:nvPicPr>
          <p:blipFill>
            <a:blip r:embed="rId5"/>
            <a:stretch>
              <a:fillRect/>
            </a:stretch>
          </p:blipFill>
          <p:spPr>
            <a:xfrm>
              <a:off x="-43799" y="4661560"/>
              <a:ext cx="1819511" cy="1052381"/>
            </a:xfrm>
            <a:prstGeom prst="rect">
              <a:avLst/>
            </a:prstGeom>
          </p:spPr>
        </p:pic>
        <p:sp>
          <p:nvSpPr>
            <p:cNvPr id="23" name="Right Arrow 59">
              <a:extLst>
                <a:ext uri="{FF2B5EF4-FFF2-40B4-BE49-F238E27FC236}">
                  <a16:creationId xmlns:a16="http://schemas.microsoft.com/office/drawing/2014/main" id="{3D8088F8-6689-482E-BA0E-C750D3011086}"/>
                </a:ext>
              </a:extLst>
            </p:cNvPr>
            <p:cNvSpPr/>
            <p:nvPr/>
          </p:nvSpPr>
          <p:spPr>
            <a:xfrm rot="10800000">
              <a:off x="3277257" y="4939134"/>
              <a:ext cx="710423" cy="297941"/>
            </a:xfrm>
            <a:prstGeom prst="rightArrow">
              <a:avLst/>
            </a:prstGeom>
            <a:solidFill>
              <a:schemeClr val="accent2">
                <a:lumMod val="40000"/>
                <a:lumOff val="60000"/>
              </a:schemeClr>
            </a:solidFill>
            <a:ln>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24" name="Picture 23" descr="Icon&#10;&#10;Description automatically generated">
              <a:extLst>
                <a:ext uri="{FF2B5EF4-FFF2-40B4-BE49-F238E27FC236}">
                  <a16:creationId xmlns:a16="http://schemas.microsoft.com/office/drawing/2014/main" id="{31C78491-D731-4863-9FFE-B069C046F1A3}"/>
                </a:ext>
              </a:extLst>
            </p:cNvPr>
            <p:cNvPicPr>
              <a:picLocks noChangeAspect="1"/>
            </p:cNvPicPr>
            <p:nvPr/>
          </p:nvPicPr>
          <p:blipFill>
            <a:blip r:embed="rId6"/>
            <a:stretch>
              <a:fillRect/>
            </a:stretch>
          </p:blipFill>
          <p:spPr>
            <a:xfrm>
              <a:off x="4094727" y="2663880"/>
              <a:ext cx="580637" cy="580637"/>
            </a:xfrm>
            <a:prstGeom prst="rect">
              <a:avLst/>
            </a:prstGeom>
          </p:spPr>
        </p:pic>
        <p:sp>
          <p:nvSpPr>
            <p:cNvPr id="25" name="Left-Right Arrow 50">
              <a:extLst>
                <a:ext uri="{FF2B5EF4-FFF2-40B4-BE49-F238E27FC236}">
                  <a16:creationId xmlns:a16="http://schemas.microsoft.com/office/drawing/2014/main" id="{68E7EE65-7347-46BF-88E5-BE7B7EED6048}"/>
                </a:ext>
              </a:extLst>
            </p:cNvPr>
            <p:cNvSpPr/>
            <p:nvPr/>
          </p:nvSpPr>
          <p:spPr>
            <a:xfrm>
              <a:off x="2972734" y="2406072"/>
              <a:ext cx="1036499" cy="303003"/>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6" name="Right Bracket 25">
              <a:extLst>
                <a:ext uri="{FF2B5EF4-FFF2-40B4-BE49-F238E27FC236}">
                  <a16:creationId xmlns:a16="http://schemas.microsoft.com/office/drawing/2014/main" id="{7673CEC3-2E15-4F93-80FA-6E9093663FEC}"/>
                </a:ext>
              </a:extLst>
            </p:cNvPr>
            <p:cNvSpPr/>
            <p:nvPr/>
          </p:nvSpPr>
          <p:spPr>
            <a:xfrm>
              <a:off x="8268612" y="1658946"/>
              <a:ext cx="271387" cy="4195754"/>
            </a:xfrm>
            <a:prstGeom prst="rightBracket">
              <a:avLst/>
            </a:prstGeom>
            <a:ln w="635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7" name="Left-Right Arrow 53">
              <a:extLst>
                <a:ext uri="{FF2B5EF4-FFF2-40B4-BE49-F238E27FC236}">
                  <a16:creationId xmlns:a16="http://schemas.microsoft.com/office/drawing/2014/main" id="{19DEE1ED-F11E-41ED-A1A9-FBBD08E9565D}"/>
                </a:ext>
              </a:extLst>
            </p:cNvPr>
            <p:cNvSpPr/>
            <p:nvPr/>
          </p:nvSpPr>
          <p:spPr>
            <a:xfrm>
              <a:off x="8576110" y="3554629"/>
              <a:ext cx="666049" cy="205147"/>
            </a:xfrm>
            <a:prstGeom prst="leftRightArrow">
              <a:avLst/>
            </a:prstGeom>
            <a:solidFill>
              <a:schemeClr val="tx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8" name="TextBox 27">
              <a:extLst>
                <a:ext uri="{FF2B5EF4-FFF2-40B4-BE49-F238E27FC236}">
                  <a16:creationId xmlns:a16="http://schemas.microsoft.com/office/drawing/2014/main" id="{5563FA55-795D-4AEE-B314-EE96B0482A17}"/>
                </a:ext>
              </a:extLst>
            </p:cNvPr>
            <p:cNvSpPr txBox="1"/>
            <p:nvPr/>
          </p:nvSpPr>
          <p:spPr>
            <a:xfrm>
              <a:off x="1292126" y="3007218"/>
              <a:ext cx="18195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4099">
                      <a:lumMod val="60000"/>
                      <a:lumOff val="40000"/>
                    </a:srgbClr>
                  </a:solidFill>
                  <a:effectLst/>
                  <a:uLnTx/>
                  <a:uFillTx/>
                  <a:latin typeface="Gill Sans MT" panose="020B0502020104020203"/>
                  <a:ea typeface="+mn-ea"/>
                  <a:cs typeface="+mn-cs"/>
                </a:rPr>
                <a:t>Network Module</a:t>
              </a:r>
            </a:p>
          </p:txBody>
        </p:sp>
      </p:grpSp>
      <p:sp>
        <p:nvSpPr>
          <p:cNvPr id="38" name="Cylinder 37">
            <a:extLst>
              <a:ext uri="{FF2B5EF4-FFF2-40B4-BE49-F238E27FC236}">
                <a16:creationId xmlns:a16="http://schemas.microsoft.com/office/drawing/2014/main" id="{4DDE8BAA-46D8-4B5B-B1E7-1BC992629540}"/>
              </a:ext>
            </a:extLst>
          </p:cNvPr>
          <p:cNvSpPr/>
          <p:nvPr/>
        </p:nvSpPr>
        <p:spPr>
          <a:xfrm>
            <a:off x="6498111" y="6103762"/>
            <a:ext cx="1141179" cy="614367"/>
          </a:xfrm>
          <a:prstGeom prst="can">
            <a:avLst/>
          </a:prstGeom>
          <a:solidFill>
            <a:srgbClr val="89DAA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Gill Sans MT" panose="020B0502020104020203"/>
                <a:ea typeface="+mn-ea"/>
                <a:cs typeface="+mn-cs"/>
              </a:rPr>
              <a:t>Input data</a:t>
            </a:r>
          </a:p>
        </p:txBody>
      </p:sp>
      <p:sp>
        <p:nvSpPr>
          <p:cNvPr id="40" name="Rounded Rectangle 6">
            <a:extLst>
              <a:ext uri="{FF2B5EF4-FFF2-40B4-BE49-F238E27FC236}">
                <a16:creationId xmlns:a16="http://schemas.microsoft.com/office/drawing/2014/main" id="{31B2E97F-0275-46D8-A801-6A8F11FC81AC}"/>
              </a:ext>
            </a:extLst>
          </p:cNvPr>
          <p:cNvSpPr/>
          <p:nvPr/>
        </p:nvSpPr>
        <p:spPr>
          <a:xfrm>
            <a:off x="4013604" y="6271819"/>
            <a:ext cx="1856280" cy="442112"/>
          </a:xfrm>
          <a:prstGeom prst="roundRect">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Case manager</a:t>
            </a:r>
          </a:p>
        </p:txBody>
      </p:sp>
      <p:sp>
        <p:nvSpPr>
          <p:cNvPr id="41" name="Right Arrow 59">
            <a:extLst>
              <a:ext uri="{FF2B5EF4-FFF2-40B4-BE49-F238E27FC236}">
                <a16:creationId xmlns:a16="http://schemas.microsoft.com/office/drawing/2014/main" id="{65A8B027-603D-4972-878C-66DF421DFA19}"/>
              </a:ext>
            </a:extLst>
          </p:cNvPr>
          <p:cNvSpPr/>
          <p:nvPr/>
        </p:nvSpPr>
        <p:spPr>
          <a:xfrm rot="16200000">
            <a:off x="4802635" y="5937926"/>
            <a:ext cx="278218" cy="273569"/>
          </a:xfrm>
          <a:prstGeom prst="rightArrow">
            <a:avLst/>
          </a:prstGeom>
          <a:solidFill>
            <a:schemeClr val="accent2">
              <a:lumMod val="40000"/>
              <a:lumOff val="60000"/>
            </a:schemeClr>
          </a:solidFill>
          <a:ln>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15A0B2E8-D1CA-42B0-B286-D521E3FF0722}"/>
              </a:ext>
            </a:extLst>
          </p:cNvPr>
          <p:cNvSpPr txBox="1"/>
          <p:nvPr/>
        </p:nvSpPr>
        <p:spPr>
          <a:xfrm>
            <a:off x="77166" y="2449397"/>
            <a:ext cx="4530563" cy="2414794"/>
          </a:xfrm>
          <a:prstGeom prst="rect">
            <a:avLst/>
          </a:prstGeom>
        </p:spPr>
        <p:txBody>
          <a:bodyPr vert="horz" lIns="91440" tIns="45720" rIns="91440" bIns="45720" rtlCol="0" anchor="ctr">
            <a:noAutofit/>
          </a:bodyPr>
          <a:lstStyle>
            <a:lvl1pPr>
              <a:lnSpc>
                <a:spcPct val="90000"/>
              </a:lnSpc>
              <a:spcBef>
                <a:spcPct val="0"/>
              </a:spcBef>
              <a:buNone/>
              <a:defRPr sz="3000">
                <a:latin typeface="+mj-lt"/>
                <a:ea typeface="+mj-ea"/>
                <a:cs typeface="+mj-cs"/>
              </a:defRPr>
            </a:lvl1pPr>
          </a:lstStyle>
          <a:p>
            <a:r>
              <a:rPr lang="en-US" sz="2600" dirty="0"/>
              <a:t>Three major components:</a:t>
            </a:r>
          </a:p>
          <a:p>
            <a:pPr marL="457200" indent="-457200">
              <a:lnSpc>
                <a:spcPct val="150000"/>
              </a:lnSpc>
              <a:spcBef>
                <a:spcPts val="600"/>
              </a:spcBef>
              <a:spcAft>
                <a:spcPts val="600"/>
              </a:spcAft>
              <a:buFont typeface="Wingdings" panose="05000000000000000000" pitchFamily="2" charset="2"/>
              <a:buChar char="§"/>
            </a:pPr>
            <a:r>
              <a:rPr lang="en-US" sz="2600" dirty="0"/>
              <a:t>Metamodel engine</a:t>
            </a:r>
          </a:p>
          <a:p>
            <a:pPr marL="457200" indent="-457200">
              <a:lnSpc>
                <a:spcPct val="150000"/>
              </a:lnSpc>
              <a:spcBef>
                <a:spcPts val="600"/>
              </a:spcBef>
              <a:spcAft>
                <a:spcPts val="600"/>
              </a:spcAft>
              <a:buFont typeface="Wingdings" panose="05000000000000000000" pitchFamily="2" charset="2"/>
              <a:buChar char="§"/>
            </a:pPr>
            <a:r>
              <a:rPr lang="en-US" sz="2600" dirty="0"/>
              <a:t>Database</a:t>
            </a:r>
          </a:p>
          <a:p>
            <a:pPr marL="457200" indent="-457200">
              <a:lnSpc>
                <a:spcPct val="150000"/>
              </a:lnSpc>
              <a:spcBef>
                <a:spcPts val="600"/>
              </a:spcBef>
              <a:spcAft>
                <a:spcPts val="600"/>
              </a:spcAft>
              <a:buFont typeface="Wingdings" panose="05000000000000000000" pitchFamily="2" charset="2"/>
              <a:buChar char="§"/>
            </a:pPr>
            <a:r>
              <a:rPr lang="en-US" sz="2600" dirty="0"/>
              <a:t>Dashboard</a:t>
            </a:r>
          </a:p>
        </p:txBody>
      </p:sp>
    </p:spTree>
    <p:extLst>
      <p:ext uri="{BB962C8B-B14F-4D97-AF65-F5344CB8AC3E}">
        <p14:creationId xmlns:p14="http://schemas.microsoft.com/office/powerpoint/2010/main" val="8614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26B7-04D7-4872-8483-25789D4A3780}"/>
              </a:ext>
            </a:extLst>
          </p:cNvPr>
          <p:cNvSpPr>
            <a:spLocks noGrp="1"/>
          </p:cNvSpPr>
          <p:nvPr>
            <p:ph type="title"/>
          </p:nvPr>
        </p:nvSpPr>
        <p:spPr/>
        <p:txBody>
          <a:bodyPr/>
          <a:lstStyle/>
          <a:p>
            <a:r>
              <a:rPr lang="en-US">
                <a:ea typeface="+mj-lt"/>
                <a:cs typeface="+mj-lt"/>
              </a:rPr>
              <a:t>Network Module</a:t>
            </a:r>
            <a:endParaRPr lang="en-US"/>
          </a:p>
        </p:txBody>
      </p:sp>
      <p:sp>
        <p:nvSpPr>
          <p:cNvPr id="5" name="TextBox 4">
            <a:extLst>
              <a:ext uri="{FF2B5EF4-FFF2-40B4-BE49-F238E27FC236}">
                <a16:creationId xmlns:a16="http://schemas.microsoft.com/office/drawing/2014/main" id="{06798220-5375-4D14-B0C1-869471D3D26B}"/>
              </a:ext>
            </a:extLst>
          </p:cNvPr>
          <p:cNvSpPr txBox="1"/>
          <p:nvPr/>
        </p:nvSpPr>
        <p:spPr>
          <a:xfrm>
            <a:off x="141185" y="1810214"/>
            <a:ext cx="6761420"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dirty="0"/>
              <a:t>To generate necessary output for Water Balance module and parameter which gives inputs to Agricultural Production module &amp; Flood Damage Module</a:t>
            </a:r>
            <a:endParaRPr lang="en-US" dirty="0">
              <a:ea typeface="+mn-lt"/>
              <a:cs typeface="+mn-lt"/>
            </a:endParaRPr>
          </a:p>
          <a:p>
            <a:pPr marL="285750" indent="-285750">
              <a:spcBef>
                <a:spcPts val="600"/>
              </a:spcBef>
              <a:spcAft>
                <a:spcPts val="600"/>
              </a:spcAft>
              <a:buChar char="•"/>
            </a:pPr>
            <a:r>
              <a:rPr lang="en-US" dirty="0"/>
              <a:t>To describe transport of water through the major rivers of Bangladesh; </a:t>
            </a:r>
          </a:p>
          <a:p>
            <a:pPr marL="285750" indent="-285750">
              <a:spcBef>
                <a:spcPts val="600"/>
              </a:spcBef>
              <a:spcAft>
                <a:spcPts val="600"/>
              </a:spcAft>
              <a:buFont typeface="Arial" panose="020B0604020202020204" pitchFamily="34" charset="0"/>
              <a:buChar char="•"/>
            </a:pPr>
            <a:r>
              <a:rPr lang="en-US" dirty="0"/>
              <a:t>To calculate decadal discharge, water level, tidal range and salinity (based on detailed IWM MIKE-11 models) </a:t>
            </a:r>
          </a:p>
        </p:txBody>
      </p:sp>
      <p:grpSp>
        <p:nvGrpSpPr>
          <p:cNvPr id="6" name="Group 5">
            <a:extLst>
              <a:ext uri="{FF2B5EF4-FFF2-40B4-BE49-F238E27FC236}">
                <a16:creationId xmlns:a16="http://schemas.microsoft.com/office/drawing/2014/main" id="{32FA1741-480F-412D-B911-01771CAE6605}"/>
              </a:ext>
            </a:extLst>
          </p:cNvPr>
          <p:cNvGrpSpPr/>
          <p:nvPr/>
        </p:nvGrpSpPr>
        <p:grpSpPr>
          <a:xfrm>
            <a:off x="6991813" y="50131"/>
            <a:ext cx="4995747" cy="6804902"/>
            <a:chOff x="6724185" y="50131"/>
            <a:chExt cx="4995747" cy="6804902"/>
          </a:xfrm>
        </p:grpSpPr>
        <p:pic>
          <p:nvPicPr>
            <p:cNvPr id="8" name="Picture 8" descr="A close up of a map&#10;&#10;Description automatically generated">
              <a:extLst>
                <a:ext uri="{FF2B5EF4-FFF2-40B4-BE49-F238E27FC236}">
                  <a16:creationId xmlns:a16="http://schemas.microsoft.com/office/drawing/2014/main" id="{149CFB6A-A748-4863-9FEF-66388B4FEF40}"/>
                </a:ext>
              </a:extLst>
            </p:cNvPr>
            <p:cNvPicPr>
              <a:picLocks noChangeAspect="1"/>
            </p:cNvPicPr>
            <p:nvPr/>
          </p:nvPicPr>
          <p:blipFill rotWithShape="1">
            <a:blip r:embed="rId2"/>
            <a:srcRect l="2568" r="2680"/>
            <a:stretch/>
          </p:blipFill>
          <p:spPr>
            <a:xfrm>
              <a:off x="6724185" y="50131"/>
              <a:ext cx="4995747" cy="6804902"/>
            </a:xfrm>
            <a:prstGeom prst="rect">
              <a:avLst/>
            </a:prstGeom>
          </p:spPr>
        </p:pic>
        <p:sp>
          <p:nvSpPr>
            <p:cNvPr id="3" name="TextBox 2">
              <a:extLst>
                <a:ext uri="{FF2B5EF4-FFF2-40B4-BE49-F238E27FC236}">
                  <a16:creationId xmlns:a16="http://schemas.microsoft.com/office/drawing/2014/main" id="{AA18A1E2-5510-40FD-8BA3-A4BC608667F8}"/>
                </a:ext>
              </a:extLst>
            </p:cNvPr>
            <p:cNvSpPr txBox="1"/>
            <p:nvPr/>
          </p:nvSpPr>
          <p:spPr>
            <a:xfrm>
              <a:off x="8494295" y="617821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Extent of Network Module</a:t>
              </a:r>
            </a:p>
          </p:txBody>
        </p:sp>
      </p:grpSp>
    </p:spTree>
    <p:extLst>
      <p:ext uri="{BB962C8B-B14F-4D97-AF65-F5344CB8AC3E}">
        <p14:creationId xmlns:p14="http://schemas.microsoft.com/office/powerpoint/2010/main" val="125005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204AFA-A25C-436D-A5DD-3AED146744FD}"/>
              </a:ext>
            </a:extLst>
          </p:cNvPr>
          <p:cNvPicPr>
            <a:picLocks noChangeAspect="1"/>
          </p:cNvPicPr>
          <p:nvPr/>
        </p:nvPicPr>
        <p:blipFill>
          <a:blip r:embed="rId2"/>
          <a:stretch>
            <a:fillRect/>
          </a:stretch>
        </p:blipFill>
        <p:spPr>
          <a:xfrm>
            <a:off x="5507050" y="2925638"/>
            <a:ext cx="6075212" cy="2384570"/>
          </a:xfrm>
          <a:prstGeom prst="rect">
            <a:avLst/>
          </a:prstGeom>
        </p:spPr>
      </p:pic>
      <p:pic>
        <p:nvPicPr>
          <p:cNvPr id="3" name="Picture 2">
            <a:extLst>
              <a:ext uri="{FF2B5EF4-FFF2-40B4-BE49-F238E27FC236}">
                <a16:creationId xmlns:a16="http://schemas.microsoft.com/office/drawing/2014/main" id="{8CDA57AD-FEA2-4452-9516-AF3E7FD7C360}"/>
              </a:ext>
            </a:extLst>
          </p:cNvPr>
          <p:cNvPicPr>
            <a:picLocks noChangeAspect="1"/>
          </p:cNvPicPr>
          <p:nvPr/>
        </p:nvPicPr>
        <p:blipFill rotWithShape="1">
          <a:blip r:embed="rId3"/>
          <a:srcRect b="4627"/>
          <a:stretch/>
        </p:blipFill>
        <p:spPr>
          <a:xfrm>
            <a:off x="5330601" y="413936"/>
            <a:ext cx="6428110" cy="2499162"/>
          </a:xfrm>
          <a:prstGeom prst="rect">
            <a:avLst/>
          </a:prstGeom>
        </p:spPr>
      </p:pic>
      <p:pic>
        <p:nvPicPr>
          <p:cNvPr id="11" name="Picture 10">
            <a:extLst>
              <a:ext uri="{FF2B5EF4-FFF2-40B4-BE49-F238E27FC236}">
                <a16:creationId xmlns:a16="http://schemas.microsoft.com/office/drawing/2014/main" id="{B8497CC1-E55E-42AD-A637-26CAA0DAD848}"/>
              </a:ext>
            </a:extLst>
          </p:cNvPr>
          <p:cNvPicPr>
            <a:picLocks noChangeAspect="1"/>
          </p:cNvPicPr>
          <p:nvPr/>
        </p:nvPicPr>
        <p:blipFill rotWithShape="1">
          <a:blip r:embed="rId4"/>
          <a:srcRect l="4379" t="3030" r="4838" b="7880"/>
          <a:stretch/>
        </p:blipFill>
        <p:spPr>
          <a:xfrm>
            <a:off x="165166" y="1690688"/>
            <a:ext cx="3705295" cy="4705646"/>
          </a:xfrm>
          <a:prstGeom prst="rect">
            <a:avLst/>
          </a:prstGeom>
        </p:spPr>
      </p:pic>
      <p:sp>
        <p:nvSpPr>
          <p:cNvPr id="2" name="Title 1">
            <a:extLst>
              <a:ext uri="{FF2B5EF4-FFF2-40B4-BE49-F238E27FC236}">
                <a16:creationId xmlns:a16="http://schemas.microsoft.com/office/drawing/2014/main" id="{9A7B58BC-0635-4502-9853-D595E46A4EFB}"/>
              </a:ext>
            </a:extLst>
          </p:cNvPr>
          <p:cNvSpPr>
            <a:spLocks noGrp="1"/>
          </p:cNvSpPr>
          <p:nvPr>
            <p:ph type="title"/>
          </p:nvPr>
        </p:nvSpPr>
        <p:spPr/>
        <p:txBody>
          <a:bodyPr/>
          <a:lstStyle/>
          <a:p>
            <a:r>
              <a:rPr lang="nl-NL" dirty="0"/>
              <a:t>Calibration and Validation</a:t>
            </a:r>
          </a:p>
        </p:txBody>
      </p:sp>
      <p:sp>
        <p:nvSpPr>
          <p:cNvPr id="10" name="Oval 9">
            <a:extLst>
              <a:ext uri="{FF2B5EF4-FFF2-40B4-BE49-F238E27FC236}">
                <a16:creationId xmlns:a16="http://schemas.microsoft.com/office/drawing/2014/main" id="{BE507D32-2921-433F-92FD-C6413A6BAE04}"/>
              </a:ext>
            </a:extLst>
          </p:cNvPr>
          <p:cNvSpPr/>
          <p:nvPr/>
        </p:nvSpPr>
        <p:spPr>
          <a:xfrm>
            <a:off x="1339011" y="3778832"/>
            <a:ext cx="121920" cy="106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3FDC3EB-9940-4355-951F-3D7010038B7E}"/>
              </a:ext>
            </a:extLst>
          </p:cNvPr>
          <p:cNvSpPr txBox="1"/>
          <p:nvPr/>
        </p:nvSpPr>
        <p:spPr>
          <a:xfrm>
            <a:off x="7348345" y="32064"/>
            <a:ext cx="2736667" cy="369332"/>
          </a:xfrm>
          <a:prstGeom prst="rect">
            <a:avLst/>
          </a:prstGeom>
          <a:noFill/>
        </p:spPr>
        <p:txBody>
          <a:bodyPr wrap="square" rtlCol="0">
            <a:spAutoFit/>
          </a:bodyPr>
          <a:lstStyle/>
          <a:p>
            <a:r>
              <a:rPr lang="en-US" dirty="0"/>
              <a:t>Ganges River, </a:t>
            </a:r>
            <a:r>
              <a:rPr lang="en-US" dirty="0" err="1"/>
              <a:t>Sujanagar</a:t>
            </a:r>
            <a:r>
              <a:rPr lang="en-US" dirty="0"/>
              <a:t> </a:t>
            </a:r>
            <a:endParaRPr lang="en-GB" dirty="0"/>
          </a:p>
        </p:txBody>
      </p:sp>
      <p:cxnSp>
        <p:nvCxnSpPr>
          <p:cNvPr id="17" name="Straight Arrow Connector 16">
            <a:extLst>
              <a:ext uri="{FF2B5EF4-FFF2-40B4-BE49-F238E27FC236}">
                <a16:creationId xmlns:a16="http://schemas.microsoft.com/office/drawing/2014/main" id="{2AE4DBF6-D125-4E6A-8DDB-960326AE3311}"/>
              </a:ext>
            </a:extLst>
          </p:cNvPr>
          <p:cNvCxnSpPr>
            <a:cxnSpLocks/>
          </p:cNvCxnSpPr>
          <p:nvPr/>
        </p:nvCxnSpPr>
        <p:spPr>
          <a:xfrm>
            <a:off x="1397414" y="3832099"/>
            <a:ext cx="3174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BB118C2-ABA5-47FF-B692-69CA60C40200}"/>
              </a:ext>
            </a:extLst>
          </p:cNvPr>
          <p:cNvGraphicFramePr>
            <a:graphicFrameLocks noGrp="1"/>
          </p:cNvGraphicFramePr>
          <p:nvPr/>
        </p:nvGraphicFramePr>
        <p:xfrm>
          <a:off x="4213995" y="5677925"/>
          <a:ext cx="5397500" cy="914400"/>
        </p:xfrm>
        <a:graphic>
          <a:graphicData uri="http://schemas.openxmlformats.org/drawingml/2006/table">
            <a:tbl>
              <a:tblPr/>
              <a:tblGrid>
                <a:gridCol w="596900">
                  <a:extLst>
                    <a:ext uri="{9D8B030D-6E8A-4147-A177-3AD203B41FA5}">
                      <a16:colId xmlns:a16="http://schemas.microsoft.com/office/drawing/2014/main" val="2931040476"/>
                    </a:ext>
                  </a:extLst>
                </a:gridCol>
                <a:gridCol w="596900">
                  <a:extLst>
                    <a:ext uri="{9D8B030D-6E8A-4147-A177-3AD203B41FA5}">
                      <a16:colId xmlns:a16="http://schemas.microsoft.com/office/drawing/2014/main" val="4020572014"/>
                    </a:ext>
                  </a:extLst>
                </a:gridCol>
                <a:gridCol w="596900">
                  <a:extLst>
                    <a:ext uri="{9D8B030D-6E8A-4147-A177-3AD203B41FA5}">
                      <a16:colId xmlns:a16="http://schemas.microsoft.com/office/drawing/2014/main" val="3232885449"/>
                    </a:ext>
                  </a:extLst>
                </a:gridCol>
                <a:gridCol w="749300">
                  <a:extLst>
                    <a:ext uri="{9D8B030D-6E8A-4147-A177-3AD203B41FA5}">
                      <a16:colId xmlns:a16="http://schemas.microsoft.com/office/drawing/2014/main" val="1564466733"/>
                    </a:ext>
                  </a:extLst>
                </a:gridCol>
                <a:gridCol w="812800">
                  <a:extLst>
                    <a:ext uri="{9D8B030D-6E8A-4147-A177-3AD203B41FA5}">
                      <a16:colId xmlns:a16="http://schemas.microsoft.com/office/drawing/2014/main" val="1627404723"/>
                    </a:ext>
                  </a:extLst>
                </a:gridCol>
                <a:gridCol w="732474">
                  <a:extLst>
                    <a:ext uri="{9D8B030D-6E8A-4147-A177-3AD203B41FA5}">
                      <a16:colId xmlns:a16="http://schemas.microsoft.com/office/drawing/2014/main" val="2306150637"/>
                    </a:ext>
                  </a:extLst>
                </a:gridCol>
                <a:gridCol w="575626">
                  <a:extLst>
                    <a:ext uri="{9D8B030D-6E8A-4147-A177-3AD203B41FA5}">
                      <a16:colId xmlns:a16="http://schemas.microsoft.com/office/drawing/2014/main" val="1743083187"/>
                    </a:ext>
                  </a:extLst>
                </a:gridCol>
                <a:gridCol w="736600">
                  <a:extLst>
                    <a:ext uri="{9D8B030D-6E8A-4147-A177-3AD203B41FA5}">
                      <a16:colId xmlns:a16="http://schemas.microsoft.com/office/drawing/2014/main" val="1828545049"/>
                    </a:ext>
                  </a:extLst>
                </a:gridCol>
              </a:tblGrid>
              <a:tr h="182880">
                <a:tc>
                  <a:txBody>
                    <a:bodyPr/>
                    <a:lstStyle/>
                    <a:p>
                      <a:pPr algn="l" fontAlgn="b"/>
                      <a:r>
                        <a:rPr lang="en-GB" sz="1100" b="1" i="0" u="none" strike="noStrike">
                          <a:solidFill>
                            <a:srgbClr val="FFFFFF"/>
                          </a:solidFill>
                          <a:effectLst/>
                          <a:latin typeface="Calibri" panose="020F0502020204030204" pitchFamily="34" charset="0"/>
                        </a:rPr>
                        <a:t>Node</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a:solidFill>
                            <a:srgbClr val="FFFFFF"/>
                          </a:solidFill>
                          <a:effectLst/>
                          <a:latin typeface="Calibri" panose="020F0502020204030204" pitchFamily="34" charset="0"/>
                        </a:rPr>
                        <a:t> NSE</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a:solidFill>
                            <a:srgbClr val="FFFFFF"/>
                          </a:solidFill>
                          <a:effectLst/>
                          <a:latin typeface="Calibri" panose="020F0502020204030204" pitchFamily="34" charset="0"/>
                        </a:rPr>
                        <a:t> PBAIS</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a:solidFill>
                            <a:srgbClr val="FFFFFF"/>
                          </a:solidFill>
                          <a:effectLst/>
                          <a:latin typeface="Calibri" panose="020F0502020204030204" pitchFamily="34" charset="0"/>
                        </a:rPr>
                        <a:t> R_square</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a:solidFill>
                            <a:srgbClr val="FFFFFF"/>
                          </a:solidFill>
                          <a:effectLst/>
                          <a:latin typeface="Calibri" panose="020F0502020204030204" pitchFamily="34" charset="0"/>
                        </a:rPr>
                        <a:t> .peakError</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a:solidFill>
                            <a:srgbClr val="FFFFFF"/>
                          </a:solidFill>
                          <a:effectLst/>
                          <a:latin typeface="Calibri" panose="020F0502020204030204" pitchFamily="34" charset="0"/>
                        </a:rPr>
                        <a:t> Log_NSE</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dirty="0">
                          <a:solidFill>
                            <a:srgbClr val="FFFFFF"/>
                          </a:solidFill>
                          <a:effectLst/>
                          <a:latin typeface="Calibri" panose="020F0502020204030204" pitchFamily="34" charset="0"/>
                        </a:rPr>
                        <a:t>Season</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b"/>
                      <a:r>
                        <a:rPr lang="en-GB" sz="1100" b="1" i="0" u="none" strike="noStrike">
                          <a:solidFill>
                            <a:srgbClr val="FFFFFF"/>
                          </a:solidFill>
                          <a:effectLst/>
                          <a:latin typeface="Calibri" panose="020F0502020204030204" pitchFamily="34" charset="0"/>
                        </a:rPr>
                        <a:t>Categoty </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772129180"/>
                  </a:ext>
                </a:extLst>
              </a:tr>
              <a:tr h="182880">
                <a:tc>
                  <a:txBody>
                    <a:bodyPr/>
                    <a:lstStyle/>
                    <a:p>
                      <a:pPr algn="l" fontAlgn="b"/>
                      <a:r>
                        <a:rPr lang="en-GB" sz="1100" b="0" i="0" u="none" strike="noStrike">
                          <a:solidFill>
                            <a:srgbClr val="000000"/>
                          </a:solidFill>
                          <a:effectLst/>
                          <a:latin typeface="Calibri" panose="020F0502020204030204" pitchFamily="34" charset="0"/>
                        </a:rPr>
                        <a:t>N280</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100" b="0" i="0" u="none" strike="noStrike" dirty="0">
                          <a:solidFill>
                            <a:srgbClr val="000000"/>
                          </a:solidFill>
                          <a:effectLst/>
                          <a:latin typeface="Calibri" panose="020F0502020204030204" pitchFamily="34" charset="0"/>
                        </a:rPr>
                        <a:t>0.99</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100" b="0" i="0" u="none" strike="noStrike">
                          <a:solidFill>
                            <a:srgbClr val="000000"/>
                          </a:solidFill>
                          <a:effectLst/>
                          <a:latin typeface="Calibri" panose="020F0502020204030204" pitchFamily="34" charset="0"/>
                        </a:rPr>
                        <a:t>1.83</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100" b="0" i="0" u="none" strike="noStrike">
                          <a:solidFill>
                            <a:srgbClr val="000000"/>
                          </a:solidFill>
                          <a:effectLst/>
                          <a:latin typeface="Calibri" panose="020F0502020204030204" pitchFamily="34" charset="0"/>
                        </a:rPr>
                        <a:t>0.99</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100" b="0" i="0" u="none" strike="noStrike">
                          <a:solidFill>
                            <a:srgbClr val="000000"/>
                          </a:solidFill>
                          <a:effectLst/>
                          <a:latin typeface="Calibri" panose="020F0502020204030204" pitchFamily="34" charset="0"/>
                        </a:rPr>
                        <a:t>-1443.89</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100" b="0" i="0" u="none" strike="noStrike" dirty="0">
                          <a:solidFill>
                            <a:srgbClr val="000000"/>
                          </a:solidFill>
                          <a:effectLst/>
                          <a:latin typeface="Calibri" panose="020F0502020204030204" pitchFamily="34" charset="0"/>
                        </a:rPr>
                        <a:t>0.98</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GB" sz="1100" b="0" i="0" u="none" strike="noStrike" dirty="0">
                          <a:solidFill>
                            <a:srgbClr val="000000"/>
                          </a:solidFill>
                          <a:effectLst/>
                          <a:latin typeface="Calibri" panose="020F0502020204030204" pitchFamily="34" charset="0"/>
                        </a:rPr>
                        <a:t>Monsoon</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ctr"/>
                      <a:r>
                        <a:rPr lang="en-GB" sz="1100" b="0" i="0" u="none" strike="noStrike" dirty="0">
                          <a:solidFill>
                            <a:srgbClr val="000000"/>
                          </a:solidFill>
                          <a:effectLst/>
                          <a:latin typeface="Calibri" panose="020F0502020204030204" pitchFamily="34" charset="0"/>
                        </a:rPr>
                        <a:t>Calibration</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261301875"/>
                  </a:ext>
                </a:extLst>
              </a:tr>
              <a:tr h="182880">
                <a:tc>
                  <a:txBody>
                    <a:bodyPr/>
                    <a:lstStyle/>
                    <a:p>
                      <a:pPr algn="l" fontAlgn="b"/>
                      <a:r>
                        <a:rPr lang="en-GB" sz="1100" b="0" i="0" u="none" strike="noStrike">
                          <a:solidFill>
                            <a:srgbClr val="000000"/>
                          </a:solidFill>
                          <a:effectLst/>
                          <a:latin typeface="Calibri" panose="020F0502020204030204" pitchFamily="34" charset="0"/>
                        </a:rPr>
                        <a:t>N280</a:t>
                      </a:r>
                    </a:p>
                  </a:txBody>
                  <a:tcPr marL="7620" marR="7620" marT="7620"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0.94</a:t>
                      </a:r>
                    </a:p>
                  </a:txBody>
                  <a:tcPr marL="7620" marR="7620" marT="7620"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10.82</a:t>
                      </a:r>
                    </a:p>
                  </a:txBody>
                  <a:tcPr marL="7620" marR="7620" marT="7620"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0.98</a:t>
                      </a:r>
                    </a:p>
                  </a:txBody>
                  <a:tcPr marL="7620" marR="7620" marT="7620"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1364.86</a:t>
                      </a:r>
                    </a:p>
                  </a:txBody>
                  <a:tcPr marL="7620" marR="7620" marT="7620"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0.93</a:t>
                      </a:r>
                    </a:p>
                  </a:txBody>
                  <a:tcPr marL="7620" marR="7620" marT="7620" marB="0" anchor="b">
                    <a:lnL>
                      <a:noFill/>
                    </a:lnL>
                    <a:lnR>
                      <a:noFill/>
                    </a:lnR>
                    <a:lnT>
                      <a:noFill/>
                    </a:lnT>
                    <a:lnB>
                      <a:noFill/>
                    </a:lnB>
                  </a:tcPr>
                </a:tc>
                <a:tc>
                  <a:txBody>
                    <a:bodyPr/>
                    <a:lstStyle/>
                    <a:p>
                      <a:pPr algn="l" fontAlgn="b"/>
                      <a:r>
                        <a:rPr lang="en-GB" sz="1100" b="0" i="0" u="none" strike="noStrike" dirty="0">
                          <a:solidFill>
                            <a:srgbClr val="000000"/>
                          </a:solidFill>
                          <a:effectLst/>
                          <a:latin typeface="Calibri" panose="020F0502020204030204" pitchFamily="34" charset="0"/>
                        </a:rPr>
                        <a:t>Dry</a:t>
                      </a:r>
                    </a:p>
                  </a:txBody>
                  <a:tcPr marL="7620" marR="7620" marT="7620" marB="0" anchor="b">
                    <a:lnL>
                      <a:noFill/>
                    </a:lnL>
                    <a:lnR>
                      <a:noFill/>
                    </a:lnR>
                    <a:lnT>
                      <a:noFill/>
                    </a:lnT>
                    <a:lnB>
                      <a:noFill/>
                    </a:lnB>
                  </a:tcPr>
                </a:tc>
                <a:tc>
                  <a:txBody>
                    <a:bodyPr/>
                    <a:lstStyle/>
                    <a:p>
                      <a:pPr algn="l" fontAlgn="ctr"/>
                      <a:r>
                        <a:rPr lang="en-GB" sz="1100" b="0" i="0" u="none" strike="noStrike" dirty="0">
                          <a:solidFill>
                            <a:srgbClr val="000000"/>
                          </a:solidFill>
                          <a:effectLst/>
                          <a:latin typeface="Calibri" panose="020F0502020204030204" pitchFamily="34" charset="0"/>
                        </a:rPr>
                        <a:t>Calibration</a:t>
                      </a:r>
                    </a:p>
                  </a:txBody>
                  <a:tcPr marL="7620" marR="7620" marT="7620" marB="0" anchor="ctr">
                    <a:lnL>
                      <a:noFill/>
                    </a:lnL>
                    <a:lnR>
                      <a:noFill/>
                    </a:lnR>
                    <a:lnT>
                      <a:noFill/>
                    </a:lnT>
                    <a:lnB>
                      <a:noFill/>
                    </a:lnB>
                  </a:tcPr>
                </a:tc>
                <a:extLst>
                  <a:ext uri="{0D108BD9-81ED-4DB2-BD59-A6C34878D82A}">
                    <a16:rowId xmlns:a16="http://schemas.microsoft.com/office/drawing/2014/main" val="1283178641"/>
                  </a:ext>
                </a:extLst>
              </a:tr>
              <a:tr h="182880">
                <a:tc>
                  <a:txBody>
                    <a:bodyPr/>
                    <a:lstStyle/>
                    <a:p>
                      <a:pPr algn="l" fontAlgn="b"/>
                      <a:r>
                        <a:rPr lang="en-GB" sz="1100" b="0" i="0" u="none" strike="noStrike">
                          <a:solidFill>
                            <a:srgbClr val="000000"/>
                          </a:solidFill>
                          <a:effectLst/>
                          <a:latin typeface="Calibri" panose="020F0502020204030204" pitchFamily="34" charset="0"/>
                        </a:rPr>
                        <a:t>N280</a:t>
                      </a:r>
                    </a:p>
                  </a:txBody>
                  <a:tcPr marL="7620" marR="7620" marT="7620" marB="0" anchor="b">
                    <a:lnL>
                      <a:noFill/>
                    </a:lnL>
                    <a:lnR>
                      <a:noFill/>
                    </a:lnR>
                    <a:lnT>
                      <a:noFill/>
                    </a:lnT>
                    <a:lnB>
                      <a:noFill/>
                    </a:lnB>
                    <a:solidFill>
                      <a:srgbClr val="D9D9D9"/>
                    </a:solidFill>
                  </a:tcPr>
                </a:tc>
                <a:tc>
                  <a:txBody>
                    <a:bodyPr/>
                    <a:lstStyle/>
                    <a:p>
                      <a:pPr algn="ctr" fontAlgn="b"/>
                      <a:r>
                        <a:rPr lang="en-GB" sz="1100" b="0" i="0" u="none" strike="noStrike">
                          <a:solidFill>
                            <a:srgbClr val="000000"/>
                          </a:solidFill>
                          <a:effectLst/>
                          <a:latin typeface="Calibri" panose="020F0502020204030204" pitchFamily="34" charset="0"/>
                        </a:rPr>
                        <a:t>0.99</a:t>
                      </a:r>
                    </a:p>
                  </a:txBody>
                  <a:tcPr marL="7620" marR="7620" marT="7620" marB="0" anchor="b">
                    <a:lnL>
                      <a:noFill/>
                    </a:lnL>
                    <a:lnR>
                      <a:noFill/>
                    </a:lnR>
                    <a:lnT>
                      <a:noFill/>
                    </a:lnT>
                    <a:lnB>
                      <a:noFill/>
                    </a:lnB>
                    <a:solidFill>
                      <a:srgbClr val="D9D9D9"/>
                    </a:solidFill>
                  </a:tcPr>
                </a:tc>
                <a:tc>
                  <a:txBody>
                    <a:bodyPr/>
                    <a:lstStyle/>
                    <a:p>
                      <a:pPr algn="ctr" fontAlgn="b"/>
                      <a:r>
                        <a:rPr lang="en-GB" sz="1100" b="0" i="0" u="none" strike="noStrike" dirty="0">
                          <a:solidFill>
                            <a:srgbClr val="000000"/>
                          </a:solidFill>
                          <a:effectLst/>
                          <a:latin typeface="Calibri" panose="020F0502020204030204" pitchFamily="34" charset="0"/>
                        </a:rPr>
                        <a:t>-0.82</a:t>
                      </a:r>
                    </a:p>
                  </a:txBody>
                  <a:tcPr marL="7620" marR="7620" marT="7620" marB="0" anchor="b">
                    <a:lnL>
                      <a:noFill/>
                    </a:lnL>
                    <a:lnR>
                      <a:noFill/>
                    </a:lnR>
                    <a:lnT>
                      <a:noFill/>
                    </a:lnT>
                    <a:lnB>
                      <a:noFill/>
                    </a:lnB>
                    <a:solidFill>
                      <a:srgbClr val="D9D9D9"/>
                    </a:solidFill>
                  </a:tcPr>
                </a:tc>
                <a:tc>
                  <a:txBody>
                    <a:bodyPr/>
                    <a:lstStyle/>
                    <a:p>
                      <a:pPr algn="ctr" fontAlgn="b"/>
                      <a:r>
                        <a:rPr lang="en-GB" sz="1100" b="0" i="0" u="none" strike="noStrike" dirty="0">
                          <a:solidFill>
                            <a:srgbClr val="000000"/>
                          </a:solidFill>
                          <a:effectLst/>
                          <a:latin typeface="Calibri" panose="020F0502020204030204" pitchFamily="34" charset="0"/>
                        </a:rPr>
                        <a:t>0.99</a:t>
                      </a:r>
                    </a:p>
                  </a:txBody>
                  <a:tcPr marL="7620" marR="7620" marT="7620" marB="0" anchor="b">
                    <a:lnL>
                      <a:noFill/>
                    </a:lnL>
                    <a:lnR>
                      <a:noFill/>
                    </a:lnR>
                    <a:lnT>
                      <a:noFill/>
                    </a:lnT>
                    <a:lnB>
                      <a:noFill/>
                    </a:lnB>
                    <a:solidFill>
                      <a:srgbClr val="D9D9D9"/>
                    </a:solidFill>
                  </a:tcPr>
                </a:tc>
                <a:tc>
                  <a:txBody>
                    <a:bodyPr/>
                    <a:lstStyle/>
                    <a:p>
                      <a:pPr algn="ctr" fontAlgn="b"/>
                      <a:r>
                        <a:rPr lang="en-GB" sz="1100" b="0" i="0" u="none" strike="noStrike" dirty="0">
                          <a:solidFill>
                            <a:srgbClr val="000000"/>
                          </a:solidFill>
                          <a:effectLst/>
                          <a:latin typeface="Calibri" panose="020F0502020204030204" pitchFamily="34" charset="0"/>
                        </a:rPr>
                        <a:t>-2424.77</a:t>
                      </a:r>
                    </a:p>
                  </a:txBody>
                  <a:tcPr marL="7620" marR="7620" marT="7620" marB="0" anchor="b">
                    <a:lnL>
                      <a:noFill/>
                    </a:lnL>
                    <a:lnR>
                      <a:noFill/>
                    </a:lnR>
                    <a:lnT>
                      <a:noFill/>
                    </a:lnT>
                    <a:lnB>
                      <a:noFill/>
                    </a:lnB>
                    <a:solidFill>
                      <a:srgbClr val="D9D9D9"/>
                    </a:solidFill>
                  </a:tcPr>
                </a:tc>
                <a:tc>
                  <a:txBody>
                    <a:bodyPr/>
                    <a:lstStyle/>
                    <a:p>
                      <a:pPr algn="ctr" fontAlgn="b"/>
                      <a:r>
                        <a:rPr lang="en-GB" sz="1100" b="0" i="0" u="none" strike="noStrike" dirty="0">
                          <a:solidFill>
                            <a:srgbClr val="000000"/>
                          </a:solidFill>
                          <a:effectLst/>
                          <a:latin typeface="Calibri" panose="020F0502020204030204" pitchFamily="34" charset="0"/>
                        </a:rPr>
                        <a:t>0.99</a:t>
                      </a:r>
                    </a:p>
                  </a:txBody>
                  <a:tcPr marL="7620" marR="7620" marT="7620" marB="0" anchor="b">
                    <a:lnL>
                      <a:noFill/>
                    </a:lnL>
                    <a:lnR>
                      <a:noFill/>
                    </a:lnR>
                    <a:lnT>
                      <a:noFill/>
                    </a:lnT>
                    <a:lnB>
                      <a:noFill/>
                    </a:lnB>
                    <a:solidFill>
                      <a:srgbClr val="D9D9D9"/>
                    </a:solidFill>
                  </a:tcPr>
                </a:tc>
                <a:tc>
                  <a:txBody>
                    <a:bodyPr/>
                    <a:lstStyle/>
                    <a:p>
                      <a:pPr algn="l" fontAlgn="b"/>
                      <a:r>
                        <a:rPr lang="en-GB" sz="1100" b="0" i="0" u="none" strike="noStrike">
                          <a:solidFill>
                            <a:srgbClr val="000000"/>
                          </a:solidFill>
                          <a:effectLst/>
                          <a:latin typeface="Calibri" panose="020F0502020204030204" pitchFamily="34" charset="0"/>
                        </a:rPr>
                        <a:t>Monsoon</a:t>
                      </a:r>
                    </a:p>
                  </a:txBody>
                  <a:tcPr marL="7620" marR="7620" marT="7620" marB="0" anchor="b">
                    <a:lnL>
                      <a:noFill/>
                    </a:lnL>
                    <a:lnR>
                      <a:noFill/>
                    </a:lnR>
                    <a:lnT>
                      <a:noFill/>
                    </a:lnT>
                    <a:lnB>
                      <a:noFill/>
                    </a:lnB>
                    <a:solidFill>
                      <a:srgbClr val="D9D9D9"/>
                    </a:solidFill>
                  </a:tcPr>
                </a:tc>
                <a:tc>
                  <a:txBody>
                    <a:bodyPr/>
                    <a:lstStyle/>
                    <a:p>
                      <a:pPr algn="l" fontAlgn="ctr"/>
                      <a:r>
                        <a:rPr lang="en-GB" sz="1100" b="0" i="0" u="none" strike="noStrike" dirty="0">
                          <a:solidFill>
                            <a:srgbClr val="000000"/>
                          </a:solidFill>
                          <a:effectLst/>
                          <a:latin typeface="Calibri" panose="020F0502020204030204" pitchFamily="34" charset="0"/>
                        </a:rPr>
                        <a:t>Validation</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68272220"/>
                  </a:ext>
                </a:extLst>
              </a:tr>
              <a:tr h="182880">
                <a:tc>
                  <a:txBody>
                    <a:bodyPr/>
                    <a:lstStyle/>
                    <a:p>
                      <a:pPr algn="l" fontAlgn="b"/>
                      <a:r>
                        <a:rPr lang="en-GB" sz="1100" b="0" i="0" u="none" strike="noStrike">
                          <a:solidFill>
                            <a:srgbClr val="000000"/>
                          </a:solidFill>
                          <a:effectLst/>
                          <a:latin typeface="Calibri" panose="020F0502020204030204" pitchFamily="34" charset="0"/>
                        </a:rPr>
                        <a:t>N280</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0.96</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10.79</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1161.84</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0.97</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Dry</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alibri" panose="020F0502020204030204" pitchFamily="34" charset="0"/>
                        </a:rPr>
                        <a:t>Validation</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640642"/>
                  </a:ext>
                </a:extLst>
              </a:tr>
            </a:tbl>
          </a:graphicData>
        </a:graphic>
      </p:graphicFrame>
    </p:spTree>
    <p:extLst>
      <p:ext uri="{BB962C8B-B14F-4D97-AF65-F5344CB8AC3E}">
        <p14:creationId xmlns:p14="http://schemas.microsoft.com/office/powerpoint/2010/main" val="373224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C8B9-E3B4-4D29-B9E8-F3600AF6C63D}"/>
              </a:ext>
            </a:extLst>
          </p:cNvPr>
          <p:cNvSpPr>
            <a:spLocks noGrp="1"/>
          </p:cNvSpPr>
          <p:nvPr>
            <p:ph type="title"/>
          </p:nvPr>
        </p:nvSpPr>
        <p:spPr>
          <a:xfrm>
            <a:off x="646814" y="334019"/>
            <a:ext cx="10515600" cy="1325563"/>
          </a:xfrm>
        </p:spPr>
        <p:txBody>
          <a:bodyPr/>
          <a:lstStyle/>
          <a:p>
            <a:r>
              <a:rPr lang="en-US" dirty="0"/>
              <a:t>W</a:t>
            </a:r>
            <a:r>
              <a:rPr lang="en-GB" dirty="0" err="1"/>
              <a:t>ater</a:t>
            </a:r>
            <a:r>
              <a:rPr lang="en-GB" dirty="0"/>
              <a:t> Distribution</a:t>
            </a:r>
            <a:endParaRPr lang="nl-NL" dirty="0"/>
          </a:p>
        </p:txBody>
      </p:sp>
      <p:pic>
        <p:nvPicPr>
          <p:cNvPr id="4" name="Picture 3">
            <a:extLst>
              <a:ext uri="{FF2B5EF4-FFF2-40B4-BE49-F238E27FC236}">
                <a16:creationId xmlns:a16="http://schemas.microsoft.com/office/drawing/2014/main" id="{A25CBC0C-B522-49E7-8613-2DD73AA59454}"/>
              </a:ext>
            </a:extLst>
          </p:cNvPr>
          <p:cNvPicPr/>
          <p:nvPr/>
        </p:nvPicPr>
        <p:blipFill>
          <a:blip r:embed="rId3"/>
          <a:stretch>
            <a:fillRect/>
          </a:stretch>
        </p:blipFill>
        <p:spPr>
          <a:xfrm>
            <a:off x="371374" y="1509766"/>
            <a:ext cx="8900277" cy="493330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E8A60D5-1383-409F-BE2D-B273D3499F5C}"/>
              </a:ext>
            </a:extLst>
          </p:cNvPr>
          <p:cNvPicPr>
            <a:picLocks noChangeAspect="1"/>
          </p:cNvPicPr>
          <p:nvPr/>
        </p:nvPicPr>
        <p:blipFill>
          <a:blip r:embed="rId4"/>
          <a:stretch>
            <a:fillRect/>
          </a:stretch>
        </p:blipFill>
        <p:spPr>
          <a:xfrm>
            <a:off x="9444477" y="203147"/>
            <a:ext cx="2584070" cy="3336887"/>
          </a:xfrm>
          <a:prstGeom prst="rect">
            <a:avLst/>
          </a:prstGeom>
          <a:effectLst>
            <a:outerShdw blurRad="50800" dist="38100" dir="2700000" algn="tl" rotWithShape="0">
              <a:prstClr val="black">
                <a:alpha val="40000"/>
              </a:prstClr>
            </a:outerShdw>
          </a:effectLst>
        </p:spPr>
      </p:pic>
      <p:sp>
        <p:nvSpPr>
          <p:cNvPr id="5" name="Down Arrow 4"/>
          <p:cNvSpPr/>
          <p:nvPr/>
        </p:nvSpPr>
        <p:spPr>
          <a:xfrm>
            <a:off x="1354600" y="3312716"/>
            <a:ext cx="377613" cy="3539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70313" y="3312716"/>
            <a:ext cx="878998" cy="261610"/>
          </a:xfrm>
          <a:prstGeom prst="rect">
            <a:avLst/>
          </a:prstGeom>
          <a:solidFill>
            <a:schemeClr val="bg1"/>
          </a:solidFill>
        </p:spPr>
        <p:txBody>
          <a:bodyPr wrap="square" rtlCol="0">
            <a:spAutoFit/>
          </a:bodyPr>
          <a:lstStyle/>
          <a:p>
            <a:r>
              <a:rPr lang="en-US" sz="1050" dirty="0">
                <a:solidFill>
                  <a:srgbClr val="C00000"/>
                </a:solidFill>
              </a:rPr>
              <a:t>Precipitation</a:t>
            </a:r>
          </a:p>
        </p:txBody>
      </p:sp>
      <p:sp>
        <p:nvSpPr>
          <p:cNvPr id="7" name="Up Arrow 6"/>
          <p:cNvSpPr/>
          <p:nvPr/>
        </p:nvSpPr>
        <p:spPr>
          <a:xfrm>
            <a:off x="1290186" y="4434840"/>
            <a:ext cx="228600" cy="3962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83518" y="4569470"/>
            <a:ext cx="1097757" cy="230832"/>
          </a:xfrm>
          <a:prstGeom prst="rect">
            <a:avLst/>
          </a:prstGeom>
          <a:solidFill>
            <a:schemeClr val="bg1"/>
          </a:solidFill>
        </p:spPr>
        <p:txBody>
          <a:bodyPr wrap="square" rtlCol="0">
            <a:spAutoFit/>
          </a:bodyPr>
          <a:lstStyle/>
          <a:p>
            <a:r>
              <a:rPr lang="en-US" sz="900" dirty="0">
                <a:solidFill>
                  <a:srgbClr val="C00000"/>
                </a:solidFill>
              </a:rPr>
              <a:t>Evapotranspiration</a:t>
            </a:r>
          </a:p>
        </p:txBody>
      </p:sp>
      <p:sp>
        <p:nvSpPr>
          <p:cNvPr id="9" name="Up Arrow 8"/>
          <p:cNvSpPr/>
          <p:nvPr/>
        </p:nvSpPr>
        <p:spPr>
          <a:xfrm rot="10800000">
            <a:off x="1841896" y="5470644"/>
            <a:ext cx="228600" cy="3962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44283" y="6119907"/>
            <a:ext cx="779239" cy="338554"/>
          </a:xfrm>
          <a:prstGeom prst="rect">
            <a:avLst/>
          </a:prstGeom>
          <a:solidFill>
            <a:schemeClr val="bg1"/>
          </a:solidFill>
        </p:spPr>
        <p:txBody>
          <a:bodyPr wrap="square" rtlCol="0">
            <a:spAutoFit/>
          </a:bodyPr>
          <a:lstStyle/>
          <a:p>
            <a:r>
              <a:rPr lang="en-US" sz="800" b="1" dirty="0">
                <a:solidFill>
                  <a:srgbClr val="C00000"/>
                </a:solidFill>
              </a:rPr>
              <a:t>Infiltration + Percolation</a:t>
            </a:r>
          </a:p>
        </p:txBody>
      </p:sp>
      <p:sp>
        <p:nvSpPr>
          <p:cNvPr id="12" name="Up Arrow 11"/>
          <p:cNvSpPr/>
          <p:nvPr/>
        </p:nvSpPr>
        <p:spPr>
          <a:xfrm rot="5400000">
            <a:off x="2902217" y="4907328"/>
            <a:ext cx="228600" cy="3962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303937" y="5135110"/>
            <a:ext cx="514460" cy="184666"/>
          </a:xfrm>
          <a:prstGeom prst="rect">
            <a:avLst/>
          </a:prstGeom>
          <a:solidFill>
            <a:schemeClr val="bg1"/>
          </a:solidFill>
        </p:spPr>
        <p:txBody>
          <a:bodyPr wrap="square" rtlCol="0">
            <a:spAutoFit/>
          </a:bodyPr>
          <a:lstStyle/>
          <a:p>
            <a:r>
              <a:rPr lang="en-US" sz="600" b="1" dirty="0">
                <a:solidFill>
                  <a:srgbClr val="C00000"/>
                </a:solidFill>
              </a:rPr>
              <a:t>Drainage</a:t>
            </a:r>
          </a:p>
        </p:txBody>
      </p:sp>
      <p:sp>
        <p:nvSpPr>
          <p:cNvPr id="29" name="Up Arrow 28"/>
          <p:cNvSpPr/>
          <p:nvPr/>
        </p:nvSpPr>
        <p:spPr>
          <a:xfrm rot="16200000">
            <a:off x="3921203" y="4907328"/>
            <a:ext cx="228600" cy="3962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1194" y="5135211"/>
            <a:ext cx="514460" cy="184666"/>
          </a:xfrm>
          <a:prstGeom prst="rect">
            <a:avLst/>
          </a:prstGeom>
          <a:solidFill>
            <a:schemeClr val="bg1"/>
          </a:solidFill>
        </p:spPr>
        <p:txBody>
          <a:bodyPr wrap="square" rtlCol="0">
            <a:spAutoFit/>
          </a:bodyPr>
          <a:lstStyle/>
          <a:p>
            <a:r>
              <a:rPr lang="en-US" sz="600" b="1" dirty="0">
                <a:solidFill>
                  <a:srgbClr val="C00000"/>
                </a:solidFill>
              </a:rPr>
              <a:t>Inlet</a:t>
            </a:r>
          </a:p>
        </p:txBody>
      </p:sp>
      <p:cxnSp>
        <p:nvCxnSpPr>
          <p:cNvPr id="32" name="Straight Connector 31"/>
          <p:cNvCxnSpPr/>
          <p:nvPr/>
        </p:nvCxnSpPr>
        <p:spPr>
          <a:xfrm flipH="1">
            <a:off x="8001000" y="4569470"/>
            <a:ext cx="457200" cy="0"/>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839075" y="4632960"/>
            <a:ext cx="161925" cy="287030"/>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375783" y="4936376"/>
            <a:ext cx="463292" cy="0"/>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194457" y="4919990"/>
            <a:ext cx="181326" cy="345626"/>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511549" y="5265616"/>
            <a:ext cx="646489" cy="0"/>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417511" y="5319776"/>
            <a:ext cx="117851" cy="482376"/>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837384" y="4991147"/>
            <a:ext cx="3290109"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3744383" y="4716680"/>
            <a:ext cx="39218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353023" y="5135211"/>
            <a:ext cx="122107" cy="488520"/>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542094" y="5114170"/>
            <a:ext cx="585399" cy="7901"/>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147062" y="4786006"/>
            <a:ext cx="156268" cy="352409"/>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81900" y="4800468"/>
            <a:ext cx="409550" cy="0"/>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7791450" y="4511675"/>
            <a:ext cx="126907" cy="257930"/>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032796" y="4459863"/>
            <a:ext cx="425404" cy="0"/>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1208537" y="4991148"/>
            <a:ext cx="237119" cy="136919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Up Arrow 70"/>
          <p:cNvSpPr/>
          <p:nvPr/>
        </p:nvSpPr>
        <p:spPr>
          <a:xfrm>
            <a:off x="960197" y="5789452"/>
            <a:ext cx="228600" cy="3962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397054" y="5227443"/>
            <a:ext cx="779239" cy="338554"/>
          </a:xfrm>
          <a:prstGeom prst="rect">
            <a:avLst/>
          </a:prstGeom>
          <a:solidFill>
            <a:schemeClr val="bg1"/>
          </a:solidFill>
        </p:spPr>
        <p:txBody>
          <a:bodyPr wrap="square" rtlCol="0">
            <a:spAutoFit/>
          </a:bodyPr>
          <a:lstStyle/>
          <a:p>
            <a:pPr algn="ctr"/>
            <a:r>
              <a:rPr lang="en-US" sz="800" b="1" dirty="0">
                <a:solidFill>
                  <a:srgbClr val="C00000"/>
                </a:solidFill>
              </a:rPr>
              <a:t>GW Irrigation</a:t>
            </a:r>
          </a:p>
        </p:txBody>
      </p:sp>
      <p:sp>
        <p:nvSpPr>
          <p:cNvPr id="73" name="Rectangle 72"/>
          <p:cNvSpPr/>
          <p:nvPr/>
        </p:nvSpPr>
        <p:spPr>
          <a:xfrm>
            <a:off x="9444477" y="3917226"/>
            <a:ext cx="2301060" cy="1384995"/>
          </a:xfrm>
          <a:prstGeom prst="rect">
            <a:avLst/>
          </a:prstGeom>
        </p:spPr>
        <p:txBody>
          <a:bodyPr wrap="square">
            <a:spAutoFit/>
          </a:bodyPr>
          <a:lstStyle/>
          <a:p>
            <a:pPr marL="228600" indent="-228600">
              <a:buAutoNum type="arabicParenR"/>
            </a:pPr>
            <a:r>
              <a:rPr lang="en-US" sz="1400" b="1" dirty="0">
                <a:solidFill>
                  <a:srgbClr val="007FAC"/>
                </a:solidFill>
              </a:rPr>
              <a:t>Vertical distribution of water;</a:t>
            </a:r>
          </a:p>
          <a:p>
            <a:pPr marL="228600" indent="-228600">
              <a:buAutoNum type="arabicParenR"/>
            </a:pPr>
            <a:r>
              <a:rPr lang="en-US" sz="1400" b="1" dirty="0">
                <a:solidFill>
                  <a:srgbClr val="007FAC"/>
                </a:solidFill>
              </a:rPr>
              <a:t>Horizontal Distribution of Water</a:t>
            </a:r>
          </a:p>
          <a:p>
            <a:pPr marL="228600" indent="-228600">
              <a:buAutoNum type="arabicParenR"/>
            </a:pPr>
            <a:r>
              <a:rPr lang="en-US" sz="1400" b="1" dirty="0">
                <a:solidFill>
                  <a:srgbClr val="007FAC"/>
                </a:solidFill>
              </a:rPr>
              <a:t>Shortage of Excess of  Water at Field Level</a:t>
            </a:r>
            <a:r>
              <a:rPr lang="en-US" sz="1400" dirty="0">
                <a:solidFill>
                  <a:srgbClr val="007FAC"/>
                </a:solidFill>
              </a:rPr>
              <a:t> </a:t>
            </a:r>
          </a:p>
        </p:txBody>
      </p:sp>
      <p:sp>
        <p:nvSpPr>
          <p:cNvPr id="11" name="TextBox 10">
            <a:extLst>
              <a:ext uri="{FF2B5EF4-FFF2-40B4-BE49-F238E27FC236}">
                <a16:creationId xmlns:a16="http://schemas.microsoft.com/office/drawing/2014/main" id="{30D8D544-B687-42A8-8048-C3B566F6A4EA}"/>
              </a:ext>
            </a:extLst>
          </p:cNvPr>
          <p:cNvSpPr txBox="1"/>
          <p:nvPr/>
        </p:nvSpPr>
        <p:spPr>
          <a:xfrm>
            <a:off x="921493" y="6473805"/>
            <a:ext cx="8335024" cy="369332"/>
          </a:xfrm>
          <a:prstGeom prst="rect">
            <a:avLst/>
          </a:prstGeom>
          <a:noFill/>
        </p:spPr>
        <p:txBody>
          <a:bodyPr wrap="square" rtlCol="0">
            <a:spAutoFit/>
          </a:bodyPr>
          <a:lstStyle/>
          <a:p>
            <a:r>
              <a:rPr lang="en-US" dirty="0"/>
              <a:t>provides flood extents, flood duration, GWL at end of dry season and waterlogged area</a:t>
            </a:r>
          </a:p>
        </p:txBody>
      </p:sp>
    </p:spTree>
    <p:extLst>
      <p:ext uri="{BB962C8B-B14F-4D97-AF65-F5344CB8AC3E}">
        <p14:creationId xmlns:p14="http://schemas.microsoft.com/office/powerpoint/2010/main" val="38834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0" decel="50000" fill="hold" grpId="0" nodeType="clickEffect">
                                  <p:stCondLst>
                                    <p:cond delay="0"/>
                                  </p:stCondLst>
                                  <p:childTnLst>
                                    <p:animMotion origin="layout" path="M -2.5E-6 3.7037E-6 L -0.00039 0.04953 " pathEditMode="relative" rAng="0" ptsTypes="AA">
                                      <p:cBhvr>
                                        <p:cTn id="6" dur="1000" fill="hold"/>
                                        <p:tgtEl>
                                          <p:spTgt spid="5"/>
                                        </p:tgtEl>
                                        <p:attrNameLst>
                                          <p:attrName>ppt_x</p:attrName>
                                          <p:attrName>ppt_y</p:attrName>
                                        </p:attrNameLst>
                                      </p:cBhvr>
                                      <p:rCtr x="-26" y="2477"/>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1000"/>
                            </p:stCondLst>
                            <p:childTnLst>
                              <p:par>
                                <p:cTn id="11" presetID="42" presetClass="path" presetSubtype="0" repeatCount="indefinite" accel="50000" decel="50000" fill="hold" grpId="0" nodeType="afterEffect">
                                  <p:stCondLst>
                                    <p:cond delay="0"/>
                                  </p:stCondLst>
                                  <p:childTnLst>
                                    <p:animMotion origin="layout" path="M -4.375E-6 -2.96296E-6 L -0.00013 -0.04305 " pathEditMode="relative" rAng="0" ptsTypes="AA">
                                      <p:cBhvr>
                                        <p:cTn id="12" dur="1250" fill="hold"/>
                                        <p:tgtEl>
                                          <p:spTgt spid="7"/>
                                        </p:tgtEl>
                                        <p:attrNameLst>
                                          <p:attrName>ppt_x</p:attrName>
                                          <p:attrName>ppt_y</p:attrName>
                                        </p:attrNameLst>
                                      </p:cBhvr>
                                      <p:rCtr x="-13" y="-2153"/>
                                    </p:animMotion>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250"/>
                            </p:stCondLst>
                            <p:childTnLst>
                              <p:par>
                                <p:cTn id="17" presetID="42" presetClass="path" presetSubtype="0" repeatCount="indefinite" accel="50000" decel="50000" fill="hold" grpId="0" nodeType="afterEffect">
                                  <p:stCondLst>
                                    <p:cond delay="0"/>
                                  </p:stCondLst>
                                  <p:childTnLst>
                                    <p:animMotion origin="layout" path="M 3.33333E-6 -3.7037E-7 L 3.33333E-6 0.03588 " pathEditMode="relative" rAng="0" ptsTypes="AA">
                                      <p:cBhvr>
                                        <p:cTn id="18" dur="1250" fill="hold"/>
                                        <p:tgtEl>
                                          <p:spTgt spid="9"/>
                                        </p:tgtEl>
                                        <p:attrNameLst>
                                          <p:attrName>ppt_x</p:attrName>
                                          <p:attrName>ppt_y</p:attrName>
                                        </p:attrNameLst>
                                      </p:cBhvr>
                                      <p:rCtr x="0" y="1782"/>
                                    </p:animMotion>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500"/>
                            </p:stCondLst>
                            <p:childTnLst>
                              <p:par>
                                <p:cTn id="23" presetID="42" presetClass="path" presetSubtype="0" repeatCount="indefinite" accel="50000" decel="50000" fill="hold" grpId="0" nodeType="afterEffect">
                                  <p:stCondLst>
                                    <p:cond delay="0"/>
                                  </p:stCondLst>
                                  <p:childTnLst>
                                    <p:animMotion origin="layout" path="M 4.16667E-6 -4.44444E-6 L 0.01289 0.00093 " pathEditMode="relative" rAng="0" ptsTypes="AA">
                                      <p:cBhvr>
                                        <p:cTn id="24" dur="2000" fill="hold"/>
                                        <p:tgtEl>
                                          <p:spTgt spid="12"/>
                                        </p:tgtEl>
                                        <p:attrNameLst>
                                          <p:attrName>ppt_x</p:attrName>
                                          <p:attrName>ppt_y</p:attrName>
                                        </p:attrNameLst>
                                      </p:cBhvr>
                                      <p:rCtr x="638" y="46"/>
                                    </p:animMotion>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5500"/>
                            </p:stCondLst>
                            <p:childTnLst>
                              <p:par>
                                <p:cTn id="29" presetID="42" presetClass="path" presetSubtype="0" repeatCount="indefinite" accel="50000" decel="50000" fill="hold" grpId="0" nodeType="afterEffect">
                                  <p:stCondLst>
                                    <p:cond delay="0"/>
                                  </p:stCondLst>
                                  <p:childTnLst>
                                    <p:animMotion origin="layout" path="M 4.16667E-7 -4.44444E-6 L -0.01628 0.0007 " pathEditMode="relative" rAng="0" ptsTypes="AA">
                                      <p:cBhvr>
                                        <p:cTn id="30" dur="2000" fill="hold"/>
                                        <p:tgtEl>
                                          <p:spTgt spid="29"/>
                                        </p:tgtEl>
                                        <p:attrNameLst>
                                          <p:attrName>ppt_x</p:attrName>
                                          <p:attrName>ppt_y</p:attrName>
                                        </p:attrNameLst>
                                      </p:cBhvr>
                                      <p:rCtr x="-820" y="23"/>
                                    </p:animMotion>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7500"/>
                            </p:stCondLst>
                            <p:childTnLst>
                              <p:par>
                                <p:cTn id="35" presetID="22" presetClass="entr" presetSubtype="2"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right)">
                                      <p:cBhvr>
                                        <p:cTn id="37" dur="500"/>
                                        <p:tgtEl>
                                          <p:spTgt spid="32"/>
                                        </p:tgtEl>
                                      </p:cBhvr>
                                    </p:animEffect>
                                  </p:childTnLst>
                                </p:cTn>
                              </p:par>
                            </p:childTnLst>
                          </p:cTn>
                        </p:par>
                        <p:par>
                          <p:cTn id="38" fill="hold">
                            <p:stCondLst>
                              <p:cond delay="8000"/>
                            </p:stCondLst>
                            <p:childTnLst>
                              <p:par>
                                <p:cTn id="39" presetID="22" presetClass="entr" presetSubtype="2"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right)">
                                      <p:cBhvr>
                                        <p:cTn id="41" dur="500"/>
                                        <p:tgtEl>
                                          <p:spTgt spid="33"/>
                                        </p:tgtEl>
                                      </p:cBhvr>
                                    </p:animEffect>
                                  </p:childTnLst>
                                </p:cTn>
                              </p:par>
                            </p:childTnLst>
                          </p:cTn>
                        </p:par>
                        <p:par>
                          <p:cTn id="42" fill="hold">
                            <p:stCondLst>
                              <p:cond delay="8500"/>
                            </p:stCondLst>
                            <p:childTnLst>
                              <p:par>
                                <p:cTn id="43" presetID="22" presetClass="entr" presetSubtype="2"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500"/>
                                        <p:tgtEl>
                                          <p:spTgt spid="36"/>
                                        </p:tgtEl>
                                      </p:cBhvr>
                                    </p:animEffect>
                                  </p:childTnLst>
                                </p:cTn>
                              </p:par>
                            </p:childTnLst>
                          </p:cTn>
                        </p:par>
                        <p:par>
                          <p:cTn id="46" fill="hold">
                            <p:stCondLst>
                              <p:cond delay="9000"/>
                            </p:stCondLst>
                            <p:childTnLst>
                              <p:par>
                                <p:cTn id="47" presetID="22" presetClass="entr" presetSubtype="2"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right)">
                                      <p:cBhvr>
                                        <p:cTn id="49" dur="500"/>
                                        <p:tgtEl>
                                          <p:spTgt spid="38"/>
                                        </p:tgtEl>
                                      </p:cBhvr>
                                    </p:animEffect>
                                  </p:childTnLst>
                                </p:cTn>
                              </p:par>
                            </p:childTnLst>
                          </p:cTn>
                        </p:par>
                        <p:par>
                          <p:cTn id="50" fill="hold">
                            <p:stCondLst>
                              <p:cond delay="9500"/>
                            </p:stCondLst>
                            <p:childTnLst>
                              <p:par>
                                <p:cTn id="51" presetID="22" presetClass="entr" presetSubtype="2"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500"/>
                                        <p:tgtEl>
                                          <p:spTgt spid="41"/>
                                        </p:tgtEl>
                                      </p:cBhvr>
                                    </p:animEffect>
                                  </p:childTnLst>
                                </p:cTn>
                              </p:par>
                            </p:childTnLst>
                          </p:cTn>
                        </p:par>
                        <p:par>
                          <p:cTn id="54" fill="hold">
                            <p:stCondLst>
                              <p:cond delay="10000"/>
                            </p:stCondLst>
                            <p:childTnLst>
                              <p:par>
                                <p:cTn id="55" presetID="22" presetClass="entr" presetSubtype="2"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right)">
                                      <p:cBhvr>
                                        <p:cTn id="57" dur="500"/>
                                        <p:tgtEl>
                                          <p:spTgt spid="44"/>
                                        </p:tgtEl>
                                      </p:cBhvr>
                                    </p:animEffect>
                                  </p:childTnLst>
                                </p:cTn>
                              </p:par>
                            </p:childTnLst>
                          </p:cTn>
                        </p:par>
                        <p:par>
                          <p:cTn id="58" fill="hold">
                            <p:stCondLst>
                              <p:cond delay="10500"/>
                            </p:stCondLst>
                            <p:childTnLst>
                              <p:par>
                                <p:cTn id="59" presetID="10" presetClass="entr" presetSubtype="0"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childTnLst>
                          </p:cTn>
                        </p:par>
                        <p:par>
                          <p:cTn id="62" fill="hold">
                            <p:stCondLst>
                              <p:cond delay="11000"/>
                            </p:stCondLst>
                            <p:childTnLst>
                              <p:par>
                                <p:cTn id="63" presetID="10" presetClass="entr" presetSubtype="0"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par>
                          <p:cTn id="66" fill="hold">
                            <p:stCondLst>
                              <p:cond delay="11500"/>
                            </p:stCondLst>
                            <p:childTnLst>
                              <p:par>
                                <p:cTn id="67" presetID="22" presetClass="entr" presetSubtype="8" fill="hold"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left)">
                                      <p:cBhvr>
                                        <p:cTn id="69" dur="500"/>
                                        <p:tgtEl>
                                          <p:spTgt spid="51"/>
                                        </p:tgtEl>
                                      </p:cBhvr>
                                    </p:animEffect>
                                  </p:childTnLst>
                                </p:cTn>
                              </p:par>
                            </p:childTnLst>
                          </p:cTn>
                        </p:par>
                        <p:par>
                          <p:cTn id="70" fill="hold">
                            <p:stCondLst>
                              <p:cond delay="12000"/>
                            </p:stCondLst>
                            <p:childTnLst>
                              <p:par>
                                <p:cTn id="71" presetID="22" presetClass="entr" presetSubtype="8" fill="hold"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childTnLst>
                          </p:cTn>
                        </p:par>
                        <p:par>
                          <p:cTn id="74" fill="hold">
                            <p:stCondLst>
                              <p:cond delay="12500"/>
                            </p:stCondLst>
                            <p:childTnLst>
                              <p:par>
                                <p:cTn id="75" presetID="22" presetClass="entr" presetSubtype="8" fill="hold" nodeType="after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wipe(left)">
                                      <p:cBhvr>
                                        <p:cTn id="77" dur="500"/>
                                        <p:tgtEl>
                                          <p:spTgt spid="57"/>
                                        </p:tgtEl>
                                      </p:cBhvr>
                                    </p:animEffect>
                                  </p:childTnLst>
                                </p:cTn>
                              </p:par>
                            </p:childTnLst>
                          </p:cTn>
                        </p:par>
                        <p:par>
                          <p:cTn id="78" fill="hold">
                            <p:stCondLst>
                              <p:cond delay="13000"/>
                            </p:stCondLst>
                            <p:childTnLst>
                              <p:par>
                                <p:cTn id="79" presetID="22" presetClass="entr" presetSubtype="8" fill="hold" nodeType="after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wipe(left)">
                                      <p:cBhvr>
                                        <p:cTn id="81" dur="500"/>
                                        <p:tgtEl>
                                          <p:spTgt spid="60"/>
                                        </p:tgtEl>
                                      </p:cBhvr>
                                    </p:animEffect>
                                  </p:childTnLst>
                                </p:cTn>
                              </p:par>
                            </p:childTnLst>
                          </p:cTn>
                        </p:par>
                        <p:par>
                          <p:cTn id="82" fill="hold">
                            <p:stCondLst>
                              <p:cond delay="13500"/>
                            </p:stCondLst>
                            <p:childTnLst>
                              <p:par>
                                <p:cTn id="83" presetID="22" presetClass="entr" presetSubtype="8"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left)">
                                      <p:cBhvr>
                                        <p:cTn id="85" dur="500"/>
                                        <p:tgtEl>
                                          <p:spTgt spid="64"/>
                                        </p:tgtEl>
                                      </p:cBhvr>
                                    </p:animEffect>
                                  </p:childTnLst>
                                </p:cTn>
                              </p:par>
                            </p:childTnLst>
                          </p:cTn>
                        </p:par>
                        <p:par>
                          <p:cTn id="86" fill="hold">
                            <p:stCondLst>
                              <p:cond delay="14000"/>
                            </p:stCondLst>
                            <p:childTnLst>
                              <p:par>
                                <p:cTn id="87" presetID="22" presetClass="entr" presetSubtype="8" fill="hold" nodeType="after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left)">
                                      <p:cBhvr>
                                        <p:cTn id="89" dur="500"/>
                                        <p:tgtEl>
                                          <p:spTgt spid="67"/>
                                        </p:tgtEl>
                                      </p:cBhvr>
                                    </p:animEffect>
                                  </p:childTnLst>
                                </p:cTn>
                              </p:par>
                            </p:childTnLst>
                          </p:cTn>
                        </p:par>
                        <p:par>
                          <p:cTn id="90" fill="hold">
                            <p:stCondLst>
                              <p:cond delay="14500"/>
                            </p:stCondLst>
                            <p:childTnLst>
                              <p:par>
                                <p:cTn id="91" presetID="42" presetClass="entr" presetSubtype="0" fill="hold" grpId="0" nodeType="after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fade">
                                      <p:cBhvr>
                                        <p:cTn id="93" dur="500"/>
                                        <p:tgtEl>
                                          <p:spTgt spid="70"/>
                                        </p:tgtEl>
                                      </p:cBhvr>
                                    </p:animEffect>
                                    <p:anim calcmode="lin" valueType="num">
                                      <p:cBhvr>
                                        <p:cTn id="94" dur="500" fill="hold"/>
                                        <p:tgtEl>
                                          <p:spTgt spid="70"/>
                                        </p:tgtEl>
                                        <p:attrNameLst>
                                          <p:attrName>ppt_x</p:attrName>
                                        </p:attrNameLst>
                                      </p:cBhvr>
                                      <p:tavLst>
                                        <p:tav tm="0">
                                          <p:val>
                                            <p:strVal val="#ppt_x"/>
                                          </p:val>
                                        </p:tav>
                                        <p:tav tm="100000">
                                          <p:val>
                                            <p:strVal val="#ppt_x"/>
                                          </p:val>
                                        </p:tav>
                                      </p:tavLst>
                                    </p:anim>
                                    <p:anim calcmode="lin" valueType="num">
                                      <p:cBhvr>
                                        <p:cTn id="95" dur="500" fill="hold"/>
                                        <p:tgtEl>
                                          <p:spTgt spid="70"/>
                                        </p:tgtEl>
                                        <p:attrNameLst>
                                          <p:attrName>ppt_y</p:attrName>
                                        </p:attrNameLst>
                                      </p:cBhvr>
                                      <p:tavLst>
                                        <p:tav tm="0">
                                          <p:val>
                                            <p:strVal val="#ppt_y+.1"/>
                                          </p:val>
                                        </p:tav>
                                        <p:tav tm="100000">
                                          <p:val>
                                            <p:strVal val="#ppt_y"/>
                                          </p:val>
                                        </p:tav>
                                      </p:tavLst>
                                    </p:anim>
                                  </p:childTnLst>
                                </p:cTn>
                              </p:par>
                            </p:childTnLst>
                          </p:cTn>
                        </p:par>
                        <p:par>
                          <p:cTn id="96" fill="hold">
                            <p:stCondLst>
                              <p:cond delay="15000"/>
                            </p:stCondLst>
                            <p:childTnLst>
                              <p:par>
                                <p:cTn id="97" presetID="42" presetClass="path" presetSubtype="0" repeatCount="indefinite" accel="50000" decel="50000" fill="hold" grpId="0" nodeType="afterEffect">
                                  <p:stCondLst>
                                    <p:cond delay="0"/>
                                  </p:stCondLst>
                                  <p:childTnLst>
                                    <p:animMotion origin="layout" path="M -1.04167E-6 3.33333E-6 L -0.00013 -0.04306 " pathEditMode="relative" rAng="0" ptsTypes="AA">
                                      <p:cBhvr>
                                        <p:cTn id="98" dur="1250" fill="hold"/>
                                        <p:tgtEl>
                                          <p:spTgt spid="71"/>
                                        </p:tgtEl>
                                        <p:attrNameLst>
                                          <p:attrName>ppt_x</p:attrName>
                                          <p:attrName>ppt_y</p:attrName>
                                        </p:attrNameLst>
                                      </p:cBhvr>
                                      <p:rCtr x="-13" y="-2153"/>
                                    </p:animMotion>
                                  </p:childTnLst>
                                </p:cTn>
                              </p:par>
                              <p:par>
                                <p:cTn id="99" presetID="10"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28" grpId="0" animBg="1"/>
      <p:bldP spid="29" grpId="0" animBg="1"/>
      <p:bldP spid="30" grpId="0" animBg="1"/>
      <p:bldP spid="70" grpId="0" animBg="1"/>
      <p:bldP spid="71" grpId="0" animBg="1"/>
      <p:bldP spid="72" grpId="0" animBg="1"/>
    </p:bldLst>
  </p:timing>
</p:sld>
</file>

<file path=ppt/theme/theme1.xml><?xml version="1.0" encoding="utf-8"?>
<a:theme xmlns:a="http://schemas.openxmlformats.org/drawingml/2006/main" name="Template JCP">
  <a:themeElements>
    <a:clrScheme name="JCP">
      <a:dk1>
        <a:srgbClr val="000000"/>
      </a:dk1>
      <a:lt1>
        <a:srgbClr val="FFFFFF"/>
      </a:lt1>
      <a:dk2>
        <a:srgbClr val="1D5D2F"/>
      </a:dk2>
      <a:lt2>
        <a:srgbClr val="E7E6E6"/>
      </a:lt2>
      <a:accent1>
        <a:srgbClr val="EF3A39"/>
      </a:accent1>
      <a:accent2>
        <a:srgbClr val="1D5D2F"/>
      </a:accent2>
      <a:accent3>
        <a:srgbClr val="F16639"/>
      </a:accent3>
      <a:accent4>
        <a:srgbClr val="FFDE16"/>
      </a:accent4>
      <a:accent5>
        <a:srgbClr val="7F3E98"/>
      </a:accent5>
      <a:accent6>
        <a:srgbClr val="204099"/>
      </a:accent6>
      <a:hlink>
        <a:srgbClr val="F16639"/>
      </a:hlink>
      <a:folHlink>
        <a:srgbClr val="A9A9A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P_PPT_Template2020_16X9.potx" id="{B999DC7A-1FC4-F149-A596-5A5D23391014}" vid="{70AB0883-CC61-BE46-8801-CA23FB27E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c8c637b0fa845a6926b00fe9f72e1f8 xmlns="58dc3081-d8a1-4e92-884a-04f6ca0fc63f">
      <Terms xmlns="http://schemas.microsoft.com/office/infopath/2007/PartnerControls"/>
    </oc8c637b0fa845a6926b00fe9f72e1f8>
    <l09k xmlns="3c72cb88-c173-4d20-ae9a-a85490e15368" xsi:nil="true"/>
    <TaxCatchAll xmlns="58dc3081-d8a1-4e92-884a-04f6ca0fc63f"/>
    <TaxKeywordTaxHTField xmlns="ef87d329-744f-4db8-a50d-fd0fb068d469">
      <Terms xmlns="http://schemas.microsoft.com/office/infopath/2007/PartnerControls"/>
    </TaxKeywordTaxHTField>
    <d1986a8b3bb244c0ab5037fa737207c1 xmlns="58dc3081-d8a1-4e92-884a-04f6ca0fc63f">
      <Terms xmlns="http://schemas.microsoft.com/office/infopath/2007/PartnerControls"/>
    </d1986a8b3bb244c0ab5037fa737207c1>
    <SharedWithUsers xmlns="ef87d329-744f-4db8-a50d-fd0fb068d469">
      <UserInfo>
        <DisplayName>William Oliemans</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eltares Base document" ma:contentTypeID="0x010100219570280C41E648BF656DDE63B7B0D10054EEBB2AE3F1714290004D0D0F7C3351" ma:contentTypeVersion="18" ma:contentTypeDescription="Deltares base content type to use throughout the organisation" ma:contentTypeScope="" ma:versionID="44067fb64537b23426374d72382c1493">
  <xsd:schema xmlns:xsd="http://www.w3.org/2001/XMLSchema" xmlns:xs="http://www.w3.org/2001/XMLSchema" xmlns:p="http://schemas.microsoft.com/office/2006/metadata/properties" xmlns:ns2="58dc3081-d8a1-4e92-884a-04f6ca0fc63f" xmlns:ns3="ef87d329-744f-4db8-a50d-fd0fb068d469" xmlns:ns4="3c72cb88-c173-4d20-ae9a-a85490e15368" targetNamespace="http://schemas.microsoft.com/office/2006/metadata/properties" ma:root="true" ma:fieldsID="091d322dde68ff616ff876334ba432e0" ns2:_="" ns3:_="" ns4:_="">
    <xsd:import namespace="58dc3081-d8a1-4e92-884a-04f6ca0fc63f"/>
    <xsd:import namespace="ef87d329-744f-4db8-a50d-fd0fb068d469"/>
    <xsd:import namespace="3c72cb88-c173-4d20-ae9a-a85490e15368"/>
    <xsd:element name="properties">
      <xsd:complexType>
        <xsd:sequence>
          <xsd:element name="documentManagement">
            <xsd:complexType>
              <xsd:all>
                <xsd:element ref="ns2:d1986a8b3bb244c0ab5037fa737207c1" minOccurs="0"/>
                <xsd:element ref="ns2:TaxCatchAll" minOccurs="0"/>
                <xsd:element ref="ns2:TaxCatchAllLabel" minOccurs="0"/>
                <xsd:element ref="ns2:oc8c637b0fa845a6926b00fe9f72e1f8" minOccurs="0"/>
                <xsd:element ref="ns3:TaxKeywordTaxHTField" minOccurs="0"/>
                <xsd:element ref="ns4:l09k" minOccurs="0"/>
                <xsd:element ref="ns4:MediaServiceMetadata" minOccurs="0"/>
                <xsd:element ref="ns4:MediaServiceFastMetadata" minOccurs="0"/>
                <xsd:element ref="ns3:SharedWithUsers" minOccurs="0"/>
                <xsd:element ref="ns3:SharedWithDetails"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dc3081-d8a1-4e92-884a-04f6ca0fc63f" elementFormDefault="qualified">
    <xsd:import namespace="http://schemas.microsoft.com/office/2006/documentManagement/types"/>
    <xsd:import namespace="http://schemas.microsoft.com/office/infopath/2007/PartnerControls"/>
    <xsd:element name="d1986a8b3bb244c0ab5037fa737207c1" ma:index="8" nillable="true" ma:taxonomy="true" ma:internalName="d1986a8b3bb244c0ab5037fa737207c1" ma:taxonomyFieldName="DeltaresDocumentSubject" ma:displayName="Specification" ma:default="" ma:fieldId="{d1986a8b-3bb2-44c0-ab50-37fa737207c1}" ma:sspId="23b92cde-922f-41e6-b057-b97c56e4b7ba" ma:termSetId="eb2f1ffa-102c-4d46-9ec5-9d834373c11c"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ae4ee0c-0d0f-4fb1-a859-a907e6945b9c}" ma:internalName="TaxCatchAll" ma:showField="CatchAllData" ma:web="ef87d329-744f-4db8-a50d-fd0fb068d46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ae4ee0c-0d0f-4fb1-a859-a907e6945b9c}" ma:internalName="TaxCatchAllLabel" ma:readOnly="true" ma:showField="CatchAllDataLabel" ma:web="ef87d329-744f-4db8-a50d-fd0fb068d469">
      <xsd:complexType>
        <xsd:complexContent>
          <xsd:extension base="dms:MultiChoiceLookup">
            <xsd:sequence>
              <xsd:element name="Value" type="dms:Lookup" maxOccurs="unbounded" minOccurs="0" nillable="true"/>
            </xsd:sequence>
          </xsd:extension>
        </xsd:complexContent>
      </xsd:complexType>
    </xsd:element>
    <xsd:element name="oc8c637b0fa845a6926b00fe9f72e1f8" ma:index="12" nillable="true" ma:taxonomy="true" ma:internalName="oc8c637b0fa845a6926b00fe9f72e1f8" ma:taxonomyFieldName="Document_x0020_type" ma:displayName="Document type" ma:default="" ma:fieldId="{8c8c637b-0fa8-45a6-926b-00fe9f72e1f8}" ma:sspId="23b92cde-922f-41e6-b057-b97c56e4b7ba" ma:termSetId="54460679-2d9d-4504-95dd-e8f6aeca1d6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f87d329-744f-4db8-a50d-fd0fb068d469" elementFormDefault="qualified">
    <xsd:import namespace="http://schemas.microsoft.com/office/2006/documentManagement/types"/>
    <xsd:import namespace="http://schemas.microsoft.com/office/infopath/2007/PartnerControls"/>
    <xsd:element name="TaxKeywordTaxHTField" ma:index="14" nillable="true" ma:taxonomy="true" ma:internalName="TaxKeywordTaxHTField" ma:taxonomyFieldName="TaxKeyword" ma:displayName="Enterprise Keywords" ma:fieldId="{23f27201-bee3-471e-b2e7-b64fd8b7ca38}" ma:taxonomyMulti="true" ma:sspId="23b92cde-922f-41e6-b057-b97c56e4b7ba" ma:termSetId="00000000-0000-0000-0000-000000000000" ma:anchorId="00000000-0000-0000-0000-000000000000" ma:open="true" ma:isKeyword="true">
      <xsd:complexType>
        <xsd:sequence>
          <xsd:element ref="pc:Terms" minOccurs="0" maxOccurs="1"/>
        </xsd:sequence>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c72cb88-c173-4d20-ae9a-a85490e15368" elementFormDefault="qualified">
    <xsd:import namespace="http://schemas.microsoft.com/office/2006/documentManagement/types"/>
    <xsd:import namespace="http://schemas.microsoft.com/office/infopath/2007/PartnerControls"/>
    <xsd:element name="l09k" ma:index="16" nillable="true" ma:displayName="N/A" ma:internalName="l09k">
      <xsd:simpleType>
        <xsd:restriction base="dms:Text"/>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DateTaken" ma:index="2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yp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3b92cde-922f-41e6-b057-b97c56e4b7ba" ContentTypeId="0x010100219570280C41E648BF656DDE63B7B0D1" PreviousValue="false"/>
</file>

<file path=customXml/itemProps1.xml><?xml version="1.0" encoding="utf-8"?>
<ds:datastoreItem xmlns:ds="http://schemas.openxmlformats.org/officeDocument/2006/customXml" ds:itemID="{A58D2CB8-93FA-4F2B-8C1B-F4230F2B085B}">
  <ds:schemaRefs>
    <ds:schemaRef ds:uri="http://schemas.microsoft.com/office/2006/metadata/properties"/>
    <ds:schemaRef ds:uri="http://www.w3.org/XML/1998/namespace"/>
    <ds:schemaRef ds:uri="ef87d329-744f-4db8-a50d-fd0fb068d469"/>
    <ds:schemaRef ds:uri="3c72cb88-c173-4d20-ae9a-a85490e15368"/>
    <ds:schemaRef ds:uri="58dc3081-d8a1-4e92-884a-04f6ca0fc63f"/>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EB599AF-6BA6-4CDE-B0D4-78CEBDBB4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dc3081-d8a1-4e92-884a-04f6ca0fc63f"/>
    <ds:schemaRef ds:uri="ef87d329-744f-4db8-a50d-fd0fb068d469"/>
    <ds:schemaRef ds:uri="3c72cb88-c173-4d20-ae9a-a85490e153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D2648A-7224-4E53-8484-9C81BF32AF1E}">
  <ds:schemaRefs>
    <ds:schemaRef ds:uri="http://schemas.microsoft.com/sharepoint/v3/contenttype/forms"/>
  </ds:schemaRefs>
</ds:datastoreItem>
</file>

<file path=customXml/itemProps4.xml><?xml version="1.0" encoding="utf-8"?>
<ds:datastoreItem xmlns:ds="http://schemas.openxmlformats.org/officeDocument/2006/customXml" ds:itemID="{8D8B476A-3B0D-480A-9E32-06E5D27F180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4238</TotalTime>
  <Words>2754</Words>
  <Application>Microsoft Office PowerPoint</Application>
  <PresentationFormat>Widescreen</PresentationFormat>
  <Paragraphs>436</Paragraphs>
  <Slides>41</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Gill Sans MT</vt:lpstr>
      <vt:lpstr>Gill Sans MT (Headings)</vt:lpstr>
      <vt:lpstr>Segoe UI</vt:lpstr>
      <vt:lpstr>Wingdings</vt:lpstr>
      <vt:lpstr>Template JCP</vt:lpstr>
      <vt:lpstr>PowerPoint Presentation</vt:lpstr>
      <vt:lpstr>Contents</vt:lpstr>
      <vt:lpstr>Developing the partnership for applied research by</vt:lpstr>
      <vt:lpstr>Metamodel: In short</vt:lpstr>
      <vt:lpstr>Metamodel Indicators</vt:lpstr>
      <vt:lpstr>Metamodel components</vt:lpstr>
      <vt:lpstr>Network Module</vt:lpstr>
      <vt:lpstr>Calibration and Validation</vt:lpstr>
      <vt:lpstr>Water Distribution</vt:lpstr>
      <vt:lpstr>Water Balance Module output for NW-region (base run)</vt:lpstr>
      <vt:lpstr>Flood damage and losses module</vt:lpstr>
      <vt:lpstr>Water Demand</vt:lpstr>
      <vt:lpstr>Results: Crop distribution (District to Upazila)</vt:lpstr>
      <vt:lpstr>Results: Water Demand from meta-model engine</vt:lpstr>
      <vt:lpstr>Agricultural production </vt:lpstr>
      <vt:lpstr>Agricultural production </vt:lpstr>
      <vt:lpstr>Food Security: our approach </vt:lpstr>
      <vt:lpstr>Results: Food security  </vt:lpstr>
      <vt:lpstr>PowerPoint Presentation</vt:lpstr>
      <vt:lpstr>Present Status of Metamodel</vt:lpstr>
      <vt:lpstr>Workflow to run Metamodel cases</vt:lpstr>
      <vt:lpstr>PowerPoint Presentation</vt:lpstr>
      <vt:lpstr>Project Impact Analysis </vt:lpstr>
      <vt:lpstr>Revitalization and Restoration of Chalan Beel</vt:lpstr>
      <vt:lpstr>Options Considered</vt:lpstr>
      <vt:lpstr>Option 1</vt:lpstr>
      <vt:lpstr>Option 1</vt:lpstr>
      <vt:lpstr>Option2: Green Beels</vt:lpstr>
      <vt:lpstr>Option2: Green Beels</vt:lpstr>
      <vt:lpstr>Option3: Climate Resilient Roads</vt:lpstr>
      <vt:lpstr>Option3: Climate Resilient Roads</vt:lpstr>
      <vt:lpstr>Meta Model Outputs: Option1,II and III</vt:lpstr>
      <vt:lpstr>Meta Model Outputs: Option1 and Scenario 2050</vt:lpstr>
      <vt:lpstr>Meta Model Outputs: Option1,II and III</vt:lpstr>
      <vt:lpstr>PowerPoint Presentation</vt:lpstr>
      <vt:lpstr>Metamodel Dashboard</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FMG user3</dc:creator>
  <cp:lastModifiedBy>mdmorahman@gmail.com</cp:lastModifiedBy>
  <cp:revision>121</cp:revision>
  <dcterms:created xsi:type="dcterms:W3CDTF">2021-01-22T13:45:39Z</dcterms:created>
  <dcterms:modified xsi:type="dcterms:W3CDTF">2021-03-21T03:18:59Z</dcterms:modified>
</cp:coreProperties>
</file>